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60" r:id="rId2"/>
    <p:sldId id="373" r:id="rId3"/>
    <p:sldId id="387" r:id="rId4"/>
    <p:sldId id="388" r:id="rId5"/>
    <p:sldId id="389" r:id="rId6"/>
    <p:sldId id="390" r:id="rId7"/>
    <p:sldId id="391" r:id="rId8"/>
    <p:sldId id="392" r:id="rId9"/>
    <p:sldId id="397" r:id="rId10"/>
    <p:sldId id="401" r:id="rId11"/>
    <p:sldId id="393" r:id="rId12"/>
    <p:sldId id="459" r:id="rId13"/>
    <p:sldId id="396" r:id="rId14"/>
    <p:sldId id="395" r:id="rId15"/>
    <p:sldId id="398" r:id="rId16"/>
    <p:sldId id="399" r:id="rId17"/>
    <p:sldId id="400" r:id="rId18"/>
    <p:sldId id="402" r:id="rId19"/>
    <p:sldId id="403" r:id="rId20"/>
    <p:sldId id="40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6" r:id="rId43"/>
    <p:sldId id="427" r:id="rId44"/>
    <p:sldId id="428" r:id="rId45"/>
    <p:sldId id="429" r:id="rId46"/>
    <p:sldId id="430" r:id="rId47"/>
    <p:sldId id="431" r:id="rId48"/>
    <p:sldId id="432" r:id="rId49"/>
    <p:sldId id="433" r:id="rId50"/>
    <p:sldId id="434" r:id="rId51"/>
    <p:sldId id="435"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451" r:id="rId68"/>
    <p:sldId id="452" r:id="rId69"/>
    <p:sldId id="454" r:id="rId70"/>
    <p:sldId id="455" r:id="rId71"/>
    <p:sldId id="456" r:id="rId72"/>
    <p:sldId id="457" r:id="rId73"/>
    <p:sldId id="458" r:id="rId74"/>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8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9FB64-205D-4D2C-B7E9-61EC2E71DAB8}" type="datetimeFigureOut">
              <a:rPr lang="en-GB" smtClean="0"/>
              <a:t>12/09/2014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B2A3F3-3C85-4CAF-928B-AA748532A93C}" type="slidenum">
              <a:rPr lang="en-GB" smtClean="0"/>
              <a:t>‹#›</a:t>
            </a:fld>
            <a:endParaRPr lang="en-GB"/>
          </a:p>
        </p:txBody>
      </p:sp>
    </p:spTree>
    <p:extLst>
      <p:ext uri="{BB962C8B-B14F-4D97-AF65-F5344CB8AC3E}">
        <p14:creationId xmlns:p14="http://schemas.microsoft.com/office/powerpoint/2010/main" val="6130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276673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6318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8162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761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62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0058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58980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73077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3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24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AQMeN decoration"/>
          <p:cNvPicPr>
            <a:picLocks noChangeAspect="1" noChangeArrowheads="1"/>
          </p:cNvPicPr>
          <p:nvPr/>
        </p:nvPicPr>
        <p:blipFill>
          <a:blip r:embed="rId13">
            <a:extLst>
              <a:ext uri="{28A0092B-C50C-407E-A947-70E740481C1C}">
                <a14:useLocalDpi xmlns:a14="http://schemas.microsoft.com/office/drawing/2010/main" val="0"/>
              </a:ext>
            </a:extLst>
          </a:blip>
          <a:srcRect t="11835" b="39894"/>
          <a:stretch>
            <a:fillRect/>
          </a:stretch>
        </p:blipFill>
        <p:spPr bwMode="auto">
          <a:xfrm>
            <a:off x="0" y="6281738"/>
            <a:ext cx="9144000" cy="5762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QMe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338" y="209550"/>
            <a:ext cx="2844800" cy="84455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p:nvSpPr>
        <p:spPr bwMode="auto">
          <a:xfrm>
            <a:off x="1187450" y="6381750"/>
            <a:ext cx="669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2400">
          <a:solidFill>
            <a:schemeClr val="tx2"/>
          </a:solidFill>
          <a:latin typeface="+mj-lt"/>
          <a:ea typeface="+mj-ea"/>
          <a:cs typeface="+mj-cs"/>
        </a:defRPr>
      </a:lvl1pPr>
      <a:lvl2pPr algn="ctr" rtl="0" fontAlgn="base">
        <a:spcBef>
          <a:spcPct val="0"/>
        </a:spcBef>
        <a:spcAft>
          <a:spcPct val="0"/>
        </a:spcAft>
        <a:defRPr sz="2400">
          <a:solidFill>
            <a:schemeClr val="tx2"/>
          </a:solidFill>
          <a:latin typeface="Arial" charset="0"/>
          <a:cs typeface="Arial" charset="0"/>
        </a:defRPr>
      </a:lvl2pPr>
      <a:lvl3pPr algn="ctr" rtl="0" fontAlgn="base">
        <a:spcBef>
          <a:spcPct val="0"/>
        </a:spcBef>
        <a:spcAft>
          <a:spcPct val="0"/>
        </a:spcAft>
        <a:defRPr sz="2400">
          <a:solidFill>
            <a:schemeClr val="tx2"/>
          </a:solidFill>
          <a:latin typeface="Arial" charset="0"/>
          <a:cs typeface="Arial" charset="0"/>
        </a:defRPr>
      </a:lvl3pPr>
      <a:lvl4pPr algn="ctr" rtl="0" fontAlgn="base">
        <a:spcBef>
          <a:spcPct val="0"/>
        </a:spcBef>
        <a:spcAft>
          <a:spcPct val="0"/>
        </a:spcAft>
        <a:defRPr sz="2400">
          <a:solidFill>
            <a:schemeClr val="tx2"/>
          </a:solidFill>
          <a:latin typeface="Arial" charset="0"/>
          <a:cs typeface="Arial" charset="0"/>
        </a:defRPr>
      </a:lvl4pPr>
      <a:lvl5pPr algn="ctr" rtl="0" fontAlgn="base">
        <a:spcBef>
          <a:spcPct val="0"/>
        </a:spcBef>
        <a:spcAft>
          <a:spcPct val="0"/>
        </a:spcAft>
        <a:defRPr sz="2400">
          <a:solidFill>
            <a:schemeClr val="tx2"/>
          </a:solidFill>
          <a:latin typeface="Arial" charset="0"/>
          <a:cs typeface="Arial" charset="0"/>
        </a:defRPr>
      </a:lvl5pPr>
      <a:lvl6pPr marL="457200" algn="ctr" rtl="0" fontAlgn="base">
        <a:spcBef>
          <a:spcPct val="0"/>
        </a:spcBef>
        <a:spcAft>
          <a:spcPct val="0"/>
        </a:spcAft>
        <a:defRPr sz="2400">
          <a:solidFill>
            <a:schemeClr val="tx2"/>
          </a:solidFill>
          <a:latin typeface="Arial" charset="0"/>
          <a:cs typeface="Arial" charset="0"/>
        </a:defRPr>
      </a:lvl6pPr>
      <a:lvl7pPr marL="914400" algn="ctr" rtl="0" fontAlgn="base">
        <a:spcBef>
          <a:spcPct val="0"/>
        </a:spcBef>
        <a:spcAft>
          <a:spcPct val="0"/>
        </a:spcAft>
        <a:defRPr sz="2400">
          <a:solidFill>
            <a:schemeClr val="tx2"/>
          </a:solidFill>
          <a:latin typeface="Arial" charset="0"/>
          <a:cs typeface="Arial" charset="0"/>
        </a:defRPr>
      </a:lvl7pPr>
      <a:lvl8pPr marL="1371600" algn="ctr" rtl="0" fontAlgn="base">
        <a:spcBef>
          <a:spcPct val="0"/>
        </a:spcBef>
        <a:spcAft>
          <a:spcPct val="0"/>
        </a:spcAft>
        <a:defRPr sz="2400">
          <a:solidFill>
            <a:schemeClr val="tx2"/>
          </a:solidFill>
          <a:latin typeface="Arial" charset="0"/>
          <a:cs typeface="Arial" charset="0"/>
        </a:defRPr>
      </a:lvl8pPr>
      <a:lvl9pPr marL="1828800" algn="ctr" rtl="0" fontAlgn="base">
        <a:spcBef>
          <a:spcPct val="0"/>
        </a:spcBef>
        <a:spcAft>
          <a:spcPct val="0"/>
        </a:spcAft>
        <a:defRPr sz="2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onathan.minton@glasgow.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docs.ggplot2.org/0.9.3.1/facet_grid.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rweb.stat.ucla.edu/ggplot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JonMinton/AQMEN_Data_Vis_Worksho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blog.oup.com/2013/09/demographic-landscape-good-new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hyperlink" Target="mailto:Jonathan.minton@glasgow.ac.u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cs.uic.edu/~wilkinson/nViZn/nvizn.html" TargetMode="External"/><Relationship Id="rId2" Type="http://schemas.openxmlformats.org/officeDocument/2006/relationships/hyperlink" Target="http://www.cs.uic.edu/~wilkinson/Publications/ibm.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envplan.com/abstract.cgi?id=a130208g" TargetMode="External"/><Relationship Id="rId2" Type="http://schemas.openxmlformats.org/officeDocument/2006/relationships/hyperlink" Target="http://www.ncbi.nlm.nih.gov/pubmed/24062300" TargetMode="External"/><Relationship Id="rId1" Type="http://schemas.openxmlformats.org/officeDocument/2006/relationships/slideLayout" Target="../slideLayouts/slideLayout2.xml"/><Relationship Id="rId4" Type="http://schemas.openxmlformats.org/officeDocument/2006/relationships/hyperlink" Target="http://www.sciencedirect.com/science/article/pii/S187758451400017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runmycode.org/companion/view/631" TargetMode="External"/><Relationship Id="rId2" Type="http://schemas.openxmlformats.org/officeDocument/2006/relationships/hyperlink" Target="https://www.sheffield.ac.uk/scharr/sections/heds/ije"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hyperlink" Target="http://www.runmycode.org/companion/view/631" TargetMode="External"/><Relationship Id="rId2" Type="http://schemas.openxmlformats.org/officeDocument/2006/relationships/hyperlink" Target="https://www.sheffield.ac.uk/scharr/sections/heds/ije"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cs.uic.edu/~wilkinson/nViZn/nvizn.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mailto:Jonathan.minton@glasgow.ac.uk"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RHu5vgBZ1yQ"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 Introduction to Data Visualisation</a:t>
            </a:r>
            <a:br>
              <a:rPr lang="en-GB" dirty="0" smtClean="0"/>
            </a:br>
            <a:r>
              <a:rPr lang="en-GB" dirty="0" smtClean="0"/>
              <a:t>and Visual Demography in R</a:t>
            </a:r>
            <a:br>
              <a:rPr lang="en-GB" dirty="0" smtClean="0"/>
            </a:br>
            <a:r>
              <a:rPr lang="en-GB" dirty="0" smtClean="0"/>
              <a:t>22-23 October 2014</a:t>
            </a:r>
            <a:br>
              <a:rPr lang="en-GB" dirty="0" smtClean="0"/>
            </a:br>
            <a:r>
              <a:rPr lang="en-GB" dirty="0" smtClean="0"/>
              <a:t>Hilton Grosvenor Hotel, Glasgow</a:t>
            </a:r>
            <a:endParaRPr lang="en-GB" dirty="0"/>
          </a:p>
        </p:txBody>
      </p:sp>
      <p:sp>
        <p:nvSpPr>
          <p:cNvPr id="3" name="Subtitle 2"/>
          <p:cNvSpPr>
            <a:spLocks noGrp="1"/>
          </p:cNvSpPr>
          <p:nvPr>
            <p:ph type="subTitle" idx="1"/>
          </p:nvPr>
        </p:nvSpPr>
        <p:spPr/>
        <p:txBody>
          <a:bodyPr>
            <a:noAutofit/>
          </a:bodyPr>
          <a:lstStyle/>
          <a:p>
            <a:r>
              <a:rPr lang="en-GB" sz="1800" dirty="0" smtClean="0"/>
              <a:t>Dr Jon Minton</a:t>
            </a:r>
          </a:p>
          <a:p>
            <a:r>
              <a:rPr lang="en-GB" sz="1800" dirty="0" smtClean="0"/>
              <a:t>Applied Quantitative Methods Network (</a:t>
            </a:r>
            <a:r>
              <a:rPr lang="en-GB" sz="1800" dirty="0" err="1" smtClean="0"/>
              <a:t>AQMeN</a:t>
            </a:r>
            <a:r>
              <a:rPr lang="en-GB" sz="1800" dirty="0" smtClean="0"/>
              <a:t>)</a:t>
            </a:r>
          </a:p>
          <a:p>
            <a:r>
              <a:rPr lang="en-GB" sz="1800" dirty="0" smtClean="0"/>
              <a:t>University of Glasgow</a:t>
            </a:r>
          </a:p>
          <a:p>
            <a:r>
              <a:rPr lang="en-GB" sz="1800" dirty="0" smtClean="0">
                <a:hlinkClick r:id="rId2"/>
              </a:rPr>
              <a:t>Jonathan.minton@glasgow.ac.uk</a:t>
            </a:r>
            <a:r>
              <a:rPr lang="en-GB" sz="1800" dirty="0" smtClean="0"/>
              <a:t> </a:t>
            </a:r>
            <a:endParaRPr lang="en-GB" sz="1800" dirty="0"/>
          </a:p>
        </p:txBody>
      </p:sp>
    </p:spTree>
    <p:extLst>
      <p:ext uri="{BB962C8B-B14F-4D97-AF65-F5344CB8AC3E}">
        <p14:creationId xmlns:p14="http://schemas.microsoft.com/office/powerpoint/2010/main" val="2824624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Facets</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Facets are a very important and useful way of arranging data</a:t>
            </a:r>
          </a:p>
          <a:p>
            <a:r>
              <a:rPr lang="en-GB" dirty="0" smtClean="0"/>
              <a:t>Effectively they specify how to arrange multiple figures in a tabular format</a:t>
            </a:r>
          </a:p>
          <a:p>
            <a:r>
              <a:rPr lang="en-GB" dirty="0" smtClean="0"/>
              <a:t>Similar in principle to trellis/lattice plots (Cleveland) or small multiples (</a:t>
            </a:r>
            <a:r>
              <a:rPr lang="en-GB" dirty="0" err="1" smtClean="0"/>
              <a:t>Tufte</a:t>
            </a:r>
            <a:r>
              <a:rPr lang="en-GB" dirty="0" smtClean="0"/>
              <a:t>)</a:t>
            </a:r>
          </a:p>
          <a:p>
            <a:endParaRPr lang="en-GB" dirty="0" smtClean="0"/>
          </a:p>
          <a:p>
            <a:r>
              <a:rPr lang="en-GB" dirty="0" smtClean="0"/>
              <a:t>To use:</a:t>
            </a:r>
          </a:p>
          <a:p>
            <a:pPr marL="457200" lvl="1" indent="0">
              <a:buNone/>
            </a:pPr>
            <a:r>
              <a:rPr lang="en-GB" dirty="0" smtClean="0">
                <a:latin typeface="Lucida Console" panose="020B0609040504020204" pitchFamily="49" charset="0"/>
              </a:rPr>
              <a:t>g2 &lt;- g1 + </a:t>
            </a:r>
            <a:r>
              <a:rPr lang="en-GB" dirty="0" err="1" smtClean="0">
                <a:latin typeface="Lucida Console" panose="020B0609040504020204" pitchFamily="49" charset="0"/>
              </a:rPr>
              <a:t>facet_grid</a:t>
            </a:r>
            <a:r>
              <a:rPr lang="en-GB" dirty="0" smtClean="0">
                <a:latin typeface="Lucida Console" panose="020B0609040504020204" pitchFamily="49" charset="0"/>
              </a:rPr>
              <a:t>([arguments])</a:t>
            </a:r>
          </a:p>
          <a:p>
            <a:pPr marL="457200" lvl="1" indent="0">
              <a:buNone/>
            </a:pPr>
            <a:r>
              <a:rPr lang="en-GB" dirty="0">
                <a:latin typeface="Lucida Console" panose="020B0609040504020204" pitchFamily="49" charset="0"/>
              </a:rPr>
              <a:t>g</a:t>
            </a:r>
            <a:r>
              <a:rPr lang="en-GB" dirty="0" smtClean="0">
                <a:latin typeface="Lucida Console" panose="020B0609040504020204" pitchFamily="49" charset="0"/>
              </a:rPr>
              <a:t>2 &lt;- g1 + </a:t>
            </a:r>
            <a:r>
              <a:rPr lang="en-GB" dirty="0" err="1" smtClean="0">
                <a:latin typeface="Lucida Console" panose="020B0609040504020204" pitchFamily="49" charset="0"/>
              </a:rPr>
              <a:t>facet_wrap</a:t>
            </a:r>
            <a:r>
              <a:rPr lang="en-GB" dirty="0" smtClean="0">
                <a:latin typeface="Lucida Console" panose="020B0609040504020204" pitchFamily="49" charset="0"/>
              </a:rPr>
              <a:t>([arguments])</a:t>
            </a:r>
          </a:p>
          <a:p>
            <a:endParaRPr lang="en-GB" dirty="0">
              <a:latin typeface="Lucida Console" panose="020B0609040504020204" pitchFamily="49" charset="0"/>
            </a:endParaRPr>
          </a:p>
          <a:p>
            <a:r>
              <a:rPr lang="en-GB" dirty="0" smtClean="0"/>
              <a:t>The first argument defines the arrangement of the facets</a:t>
            </a:r>
          </a:p>
          <a:p>
            <a:pPr lvl="1"/>
            <a:r>
              <a:rPr lang="en-GB" dirty="0"/>
              <a:t>See </a:t>
            </a:r>
            <a:r>
              <a:rPr lang="en-GB" dirty="0">
                <a:hlinkClick r:id="rId2"/>
              </a:rPr>
              <a:t>http://</a:t>
            </a:r>
            <a:r>
              <a:rPr lang="en-GB" dirty="0" smtClean="0">
                <a:hlinkClick r:id="rId2"/>
              </a:rPr>
              <a:t>docs.ggplot2.org/0.9.3.1/facet_grid.html</a:t>
            </a:r>
            <a:r>
              <a:rPr lang="en-GB" dirty="0" smtClean="0"/>
              <a:t> and the differences between:</a:t>
            </a:r>
          </a:p>
          <a:p>
            <a:pPr marL="914400" lvl="2" indent="0">
              <a:buNone/>
            </a:pPr>
            <a:r>
              <a:rPr lang="en-GB" dirty="0">
                <a:latin typeface="Lucida Console" panose="020B0609040504020204" pitchFamily="49" charset="0"/>
              </a:rPr>
              <a:t>p</a:t>
            </a:r>
            <a:r>
              <a:rPr lang="en-GB" dirty="0" smtClean="0">
                <a:latin typeface="Lucida Console" panose="020B0609040504020204" pitchFamily="49" charset="0"/>
              </a:rPr>
              <a:t> + </a:t>
            </a:r>
            <a:r>
              <a:rPr lang="en-GB" dirty="0" err="1">
                <a:latin typeface="Lucida Console" panose="020B0609040504020204" pitchFamily="49" charset="0"/>
              </a:rPr>
              <a:t>facet_grid</a:t>
            </a:r>
            <a:r>
              <a:rPr lang="en-GB" dirty="0" smtClean="0">
                <a:latin typeface="Lucida Console" panose="020B0609040504020204" pitchFamily="49" charset="0"/>
              </a:rPr>
              <a:t>(. ~ </a:t>
            </a:r>
            <a:r>
              <a:rPr lang="en-GB" dirty="0" err="1" smtClean="0">
                <a:latin typeface="Lucida Console" panose="020B0609040504020204" pitchFamily="49" charset="0"/>
              </a:rPr>
              <a:t>cyl</a:t>
            </a:r>
            <a:r>
              <a:rPr lang="en-GB" dirty="0" smtClean="0">
                <a:latin typeface="Lucida Console" panose="020B0609040504020204" pitchFamily="49" charset="0"/>
              </a:rPr>
              <a:t>)</a:t>
            </a:r>
          </a:p>
          <a:p>
            <a:pPr marL="914400" lvl="2" indent="0">
              <a:buNone/>
            </a:pPr>
            <a:r>
              <a:rPr lang="en-GB" dirty="0">
                <a:latin typeface="Lucida Console" panose="020B0609040504020204" pitchFamily="49" charset="0"/>
              </a:rPr>
              <a:t>p</a:t>
            </a:r>
            <a:r>
              <a:rPr lang="en-GB" dirty="0" smtClean="0">
                <a:latin typeface="Lucida Console" panose="020B0609040504020204" pitchFamily="49" charset="0"/>
              </a:rPr>
              <a:t> + </a:t>
            </a:r>
            <a:r>
              <a:rPr lang="en-GB" dirty="0" err="1" smtClean="0">
                <a:latin typeface="Lucida Console" panose="020B0609040504020204" pitchFamily="49" charset="0"/>
              </a:rPr>
              <a:t>facet_grid</a:t>
            </a:r>
            <a:r>
              <a:rPr lang="en-GB" dirty="0" smtClean="0">
                <a:latin typeface="Lucida Console" panose="020B0609040504020204" pitchFamily="49" charset="0"/>
              </a:rPr>
              <a:t>(</a:t>
            </a:r>
            <a:r>
              <a:rPr lang="en-GB" dirty="0" err="1" smtClean="0">
                <a:latin typeface="Lucida Console" panose="020B0609040504020204" pitchFamily="49" charset="0"/>
              </a:rPr>
              <a:t>cyl</a:t>
            </a:r>
            <a:r>
              <a:rPr lang="en-GB" dirty="0" smtClean="0">
                <a:latin typeface="Lucida Console" panose="020B0609040504020204" pitchFamily="49" charset="0"/>
              </a:rPr>
              <a:t> ~ .)</a:t>
            </a:r>
            <a:endParaRPr lang="en-GB" dirty="0">
              <a:latin typeface="Lucida Console" panose="020B0609040504020204" pitchFamily="49" charset="0"/>
            </a:endParaRPr>
          </a:p>
          <a:p>
            <a:pPr lvl="2"/>
            <a:endParaRPr lang="en-GB" dirty="0"/>
          </a:p>
          <a:p>
            <a:pPr marL="457200" lvl="1" indent="0">
              <a:buNone/>
            </a:pPr>
            <a:endParaRPr lang="en-GB" dirty="0" smtClean="0">
              <a:latin typeface="Lucida Console" panose="020B0609040504020204" pitchFamily="49" charset="0"/>
            </a:endParaRPr>
          </a:p>
          <a:p>
            <a:pPr marL="457200" lvl="1" indent="0">
              <a:buNone/>
            </a:pPr>
            <a:endParaRPr lang="en-GB" dirty="0">
              <a:latin typeface="Lucida Console" panose="020B0609040504020204" pitchFamily="49" charset="0"/>
            </a:endParaRPr>
          </a:p>
        </p:txBody>
      </p:sp>
    </p:spTree>
    <p:extLst>
      <p:ext uri="{BB962C8B-B14F-4D97-AF65-F5344CB8AC3E}">
        <p14:creationId xmlns:p14="http://schemas.microsoft.com/office/powerpoint/2010/main" val="2465292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Ggplot2: </a:t>
            </a:r>
            <a:br>
              <a:rPr lang="en-GB" dirty="0" smtClean="0"/>
            </a:br>
            <a:r>
              <a:rPr lang="en-GB" dirty="0" smtClean="0"/>
              <a:t>use within R</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Two main approaches</a:t>
            </a:r>
          </a:p>
          <a:p>
            <a:endParaRPr lang="en-GB" dirty="0" smtClean="0"/>
          </a:p>
          <a:p>
            <a:pPr lvl="1"/>
            <a:r>
              <a:rPr lang="en-GB" dirty="0" err="1"/>
              <a:t>q</a:t>
            </a:r>
            <a:r>
              <a:rPr lang="en-GB" dirty="0" err="1" smtClean="0"/>
              <a:t>plot</a:t>
            </a:r>
            <a:r>
              <a:rPr lang="en-GB" dirty="0" smtClean="0"/>
              <a:t> (</a:t>
            </a:r>
            <a:r>
              <a:rPr lang="en-GB" dirty="0" err="1" smtClean="0"/>
              <a:t>quickplot</a:t>
            </a:r>
            <a:r>
              <a:rPr lang="en-GB" dirty="0" smtClean="0"/>
              <a:t>): this allows people to be less specific about elements of the graphic, by making (usually) intelligent assumptions about the graphical elements that work best given the data. It uses similar arguments, and </a:t>
            </a:r>
            <a:r>
              <a:rPr lang="en-GB" i="1" dirty="0" smtClean="0"/>
              <a:t>looks</a:t>
            </a:r>
            <a:r>
              <a:rPr lang="en-GB" dirty="0" smtClean="0"/>
              <a:t> similar, to the basic plot function used in R’s basic graphics package.</a:t>
            </a:r>
          </a:p>
          <a:p>
            <a:pPr lvl="1"/>
            <a:endParaRPr lang="en-GB" dirty="0" smtClean="0"/>
          </a:p>
          <a:p>
            <a:pPr lvl="1"/>
            <a:r>
              <a:rPr lang="en-GB" dirty="0" err="1" smtClean="0"/>
              <a:t>ggplot</a:t>
            </a:r>
            <a:r>
              <a:rPr lang="en-GB" dirty="0" smtClean="0"/>
              <a:t>: this is the main function used in ggplot2 to create a foundation for building your data visualisation on top of. At the minimum, the </a:t>
            </a:r>
            <a:r>
              <a:rPr lang="en-GB" dirty="0" err="1" smtClean="0"/>
              <a:t>ggplot</a:t>
            </a:r>
            <a:r>
              <a:rPr lang="en-GB" dirty="0" smtClean="0"/>
              <a:t> function just requires one object: the dataset to be used. All other instructions required can then be added to this first object separately. </a:t>
            </a:r>
          </a:p>
        </p:txBody>
      </p:sp>
    </p:spTree>
    <p:extLst>
      <p:ext uri="{BB962C8B-B14F-4D97-AF65-F5344CB8AC3E}">
        <p14:creationId xmlns:p14="http://schemas.microsoft.com/office/powerpoint/2010/main" val="3148998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Something else to note</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If you assign a composite of a </a:t>
            </a:r>
            <a:r>
              <a:rPr lang="en-GB" dirty="0" err="1" smtClean="0"/>
              <a:t>ggplot</a:t>
            </a:r>
            <a:r>
              <a:rPr lang="en-GB" dirty="0" smtClean="0"/>
              <a:t> object to another object, you won’t print it on the graphical device.</a:t>
            </a:r>
          </a:p>
          <a:p>
            <a:endParaRPr lang="en-GB" dirty="0" smtClean="0"/>
          </a:p>
          <a:p>
            <a:r>
              <a:rPr lang="en-GB" dirty="0" smtClean="0"/>
              <a:t>Printing is a ‘side effect’ of a function. This is caused in two ways:</a:t>
            </a:r>
          </a:p>
          <a:p>
            <a:pPr lvl="1"/>
            <a:endParaRPr lang="en-GB" dirty="0"/>
          </a:p>
          <a:p>
            <a:pPr lvl="1"/>
            <a:r>
              <a:rPr lang="en-GB" dirty="0" smtClean="0"/>
              <a:t>Use the print function with the </a:t>
            </a:r>
            <a:r>
              <a:rPr lang="en-GB" dirty="0" err="1" smtClean="0"/>
              <a:t>ggplot</a:t>
            </a:r>
            <a:r>
              <a:rPr lang="en-GB" dirty="0" smtClean="0"/>
              <a:t> object as the argument, e.g. type </a:t>
            </a:r>
          </a:p>
          <a:p>
            <a:pPr marL="914400" lvl="2" indent="0">
              <a:buNone/>
            </a:pPr>
            <a:r>
              <a:rPr lang="en-GB" dirty="0" smtClean="0">
                <a:latin typeface="Lucida Console" panose="020B0609040504020204" pitchFamily="49" charset="0"/>
              </a:rPr>
              <a:t>print(g3)</a:t>
            </a:r>
          </a:p>
          <a:p>
            <a:pPr marL="914400" lvl="2" indent="0">
              <a:buNone/>
            </a:pPr>
            <a:endParaRPr lang="en-GB" dirty="0">
              <a:latin typeface="Lucida Console" panose="020B0609040504020204" pitchFamily="49" charset="0"/>
            </a:endParaRPr>
          </a:p>
          <a:p>
            <a:pPr lvl="1"/>
            <a:r>
              <a:rPr lang="en-GB" dirty="0" smtClean="0"/>
              <a:t>Type the </a:t>
            </a:r>
            <a:r>
              <a:rPr lang="en-GB" dirty="0" err="1" smtClean="0"/>
              <a:t>ggplot</a:t>
            </a:r>
            <a:r>
              <a:rPr lang="en-GB" dirty="0" smtClean="0"/>
              <a:t> object without assigning it anywhere, e.g. type </a:t>
            </a:r>
          </a:p>
          <a:p>
            <a:pPr marL="914400" lvl="2" indent="0">
              <a:buNone/>
            </a:pPr>
            <a:r>
              <a:rPr lang="en-GB" dirty="0" smtClean="0">
                <a:latin typeface="Lucida Console" panose="020B0609040504020204" pitchFamily="49" charset="0"/>
              </a:rPr>
              <a:t>g3</a:t>
            </a:r>
          </a:p>
          <a:p>
            <a:endParaRPr lang="en-GB" dirty="0"/>
          </a:p>
        </p:txBody>
      </p:sp>
    </p:spTree>
    <p:extLst>
      <p:ext uri="{BB962C8B-B14F-4D97-AF65-F5344CB8AC3E}">
        <p14:creationId xmlns:p14="http://schemas.microsoft.com/office/powerpoint/2010/main" val="1245170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practical:</a:t>
            </a:r>
            <a:br>
              <a:rPr lang="en-GB" dirty="0" smtClean="0"/>
            </a:br>
            <a:r>
              <a:rPr lang="en-GB" dirty="0" smtClean="0"/>
              <a:t>Play with ggplot2</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The practical: </a:t>
            </a:r>
            <a:r>
              <a:rPr lang="en-GB" sz="3300" i="1" dirty="0" smtClean="0"/>
              <a:t>In groups of (ideally) three, choose a dataset, and use ggplot2 to explore it. </a:t>
            </a:r>
          </a:p>
          <a:p>
            <a:endParaRPr lang="en-GB" dirty="0" smtClean="0"/>
          </a:p>
          <a:p>
            <a:r>
              <a:rPr lang="en-GB" dirty="0" smtClean="0"/>
              <a:t>Discussion:</a:t>
            </a:r>
            <a:endParaRPr lang="en-GB" dirty="0"/>
          </a:p>
          <a:p>
            <a:pPr lvl="1"/>
            <a:r>
              <a:rPr lang="en-GB" dirty="0" smtClean="0"/>
              <a:t>If ggplot2 is Lego, then this practical should be </a:t>
            </a:r>
            <a:r>
              <a:rPr lang="en-GB" b="1" dirty="0" smtClean="0">
                <a:solidFill>
                  <a:srgbClr val="0070C0"/>
                </a:solidFill>
              </a:rPr>
              <a:t>play</a:t>
            </a:r>
            <a:r>
              <a:rPr lang="en-GB" dirty="0" smtClean="0"/>
              <a:t>, not work.</a:t>
            </a:r>
          </a:p>
          <a:p>
            <a:pPr lvl="1"/>
            <a:r>
              <a:rPr lang="en-GB" dirty="0" smtClean="0"/>
              <a:t>I won’t tell you what to build, or how to build it</a:t>
            </a:r>
          </a:p>
          <a:p>
            <a:endParaRPr lang="en-GB" dirty="0" smtClean="0"/>
          </a:p>
          <a:p>
            <a:r>
              <a:rPr lang="en-GB" dirty="0" smtClean="0"/>
              <a:t>However… some suggestions:</a:t>
            </a:r>
          </a:p>
          <a:p>
            <a:pPr lvl="1"/>
            <a:r>
              <a:rPr lang="en-GB" dirty="0" smtClean="0"/>
              <a:t>Use a dataset that you are actively interested in if possible. </a:t>
            </a:r>
          </a:p>
          <a:p>
            <a:pPr lvl="1"/>
            <a:r>
              <a:rPr lang="en-GB" dirty="0" smtClean="0"/>
              <a:t>SAVE THE CODE as you generate it</a:t>
            </a:r>
          </a:p>
          <a:p>
            <a:pPr lvl="1"/>
            <a:r>
              <a:rPr lang="en-GB" dirty="0" smtClean="0"/>
              <a:t>Be scientific in your play: look at changing only one thing at a time</a:t>
            </a:r>
          </a:p>
          <a:p>
            <a:pPr lvl="1"/>
            <a:r>
              <a:rPr lang="en-GB" dirty="0" smtClean="0"/>
              <a:t>Have designated roles within your team: work to your strengths</a:t>
            </a:r>
          </a:p>
          <a:p>
            <a:pPr lvl="1"/>
            <a:r>
              <a:rPr lang="en-GB" dirty="0" smtClean="0"/>
              <a:t>Consider drawing out the mapping rules on pen and paper first</a:t>
            </a:r>
          </a:p>
          <a:p>
            <a:endParaRPr lang="en-GB" dirty="0"/>
          </a:p>
        </p:txBody>
      </p:sp>
    </p:spTree>
    <p:extLst>
      <p:ext uri="{BB962C8B-B14F-4D97-AF65-F5344CB8AC3E}">
        <p14:creationId xmlns:p14="http://schemas.microsoft.com/office/powerpoint/2010/main" val="2222409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ggplot2:</a:t>
            </a:r>
            <a:br>
              <a:rPr lang="en-GB" dirty="0" smtClean="0"/>
            </a:br>
            <a:r>
              <a:rPr lang="en-GB" dirty="0" smtClean="0"/>
              <a:t>The stairs or the escalator?</a:t>
            </a:r>
            <a:endParaRPr lang="en-GB" dirty="0"/>
          </a:p>
        </p:txBody>
      </p:sp>
      <p:sp>
        <p:nvSpPr>
          <p:cNvPr id="3" name="Content Placeholder 2"/>
          <p:cNvSpPr>
            <a:spLocks noGrp="1"/>
          </p:cNvSpPr>
          <p:nvPr>
            <p:ph idx="1"/>
          </p:nvPr>
        </p:nvSpPr>
        <p:spPr/>
        <p:txBody>
          <a:bodyPr>
            <a:normAutofit fontScale="85000" lnSpcReduction="10000"/>
          </a:bodyPr>
          <a:lstStyle/>
          <a:p>
            <a:r>
              <a:rPr lang="en-GB" b="1" dirty="0" smtClean="0"/>
              <a:t>The Stairs</a:t>
            </a:r>
            <a:r>
              <a:rPr lang="en-GB" dirty="0" smtClean="0"/>
              <a:t>: If you want to use ‘pure’ ggplot2, do so.</a:t>
            </a:r>
          </a:p>
          <a:p>
            <a:endParaRPr lang="en-GB" dirty="0" smtClean="0"/>
          </a:p>
          <a:p>
            <a:r>
              <a:rPr lang="en-GB" sz="2100" dirty="0" smtClean="0"/>
              <a:t>However, if you are new to both R, and to ggplot2, and you are not too comfortable with command line interfaces, this might be too many hurdles at once. Luckily there’s GUI alternative that allows you to start to understand the core principles of ggplot2, without having to also work out how to specify it </a:t>
            </a:r>
            <a:r>
              <a:rPr lang="en-GB" sz="2100" dirty="0" smtClean="0"/>
              <a:t>through code:</a:t>
            </a:r>
          </a:p>
          <a:p>
            <a:endParaRPr lang="en-GB" sz="2100" dirty="0" smtClean="0"/>
          </a:p>
          <a:p>
            <a:r>
              <a:rPr lang="en-GB" b="1" dirty="0" smtClean="0"/>
              <a:t>The Escalator</a:t>
            </a:r>
            <a:r>
              <a:rPr lang="en-GB" dirty="0" smtClean="0"/>
              <a:t>: </a:t>
            </a:r>
            <a:r>
              <a:rPr lang="en-GB" dirty="0" smtClean="0">
                <a:hlinkClick r:id="rId2"/>
              </a:rPr>
              <a:t>http</a:t>
            </a:r>
            <a:r>
              <a:rPr lang="en-GB" dirty="0">
                <a:hlinkClick r:id="rId2"/>
              </a:rPr>
              <a:t>://rweb.stat.ucla.edu/ggplot2</a:t>
            </a:r>
            <a:r>
              <a:rPr lang="en-GB" dirty="0" smtClean="0">
                <a:hlinkClick r:id="rId2"/>
              </a:rPr>
              <a:t>/</a:t>
            </a:r>
            <a:r>
              <a:rPr lang="en-GB" dirty="0" smtClean="0"/>
              <a:t> </a:t>
            </a:r>
          </a:p>
          <a:p>
            <a:r>
              <a:rPr lang="en-GB" dirty="0" smtClean="0"/>
              <a:t>If you’re using the Escalator, please </a:t>
            </a:r>
            <a:r>
              <a:rPr lang="en-GB" i="1" dirty="0" smtClean="0"/>
              <a:t>open the code panel </a:t>
            </a:r>
            <a:r>
              <a:rPr lang="en-GB" dirty="0" smtClean="0"/>
              <a:t>so you’ll know how to use the </a:t>
            </a:r>
            <a:r>
              <a:rPr lang="en-GB" dirty="0" smtClean="0"/>
              <a:t>stairs later.</a:t>
            </a:r>
            <a:endParaRPr lang="en-GB" dirty="0"/>
          </a:p>
        </p:txBody>
      </p:sp>
    </p:spTree>
    <p:extLst>
      <p:ext uri="{BB962C8B-B14F-4D97-AF65-F5344CB8AC3E}">
        <p14:creationId xmlns:p14="http://schemas.microsoft.com/office/powerpoint/2010/main" val="3421606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Getting data</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Hopefully, some data kindly contributed by fellow delegates should be available on the GitHub repository.</a:t>
            </a:r>
          </a:p>
          <a:p>
            <a:pPr lvl="1"/>
            <a:r>
              <a:rPr lang="en-GB" dirty="0">
                <a:hlinkClick r:id="rId2"/>
              </a:rPr>
              <a:t>https://</a:t>
            </a:r>
            <a:r>
              <a:rPr lang="en-GB" dirty="0" smtClean="0">
                <a:hlinkClick r:id="rId2"/>
              </a:rPr>
              <a:t>github.com/JonMinton/AQMEN_Data_Vis_Workshop</a:t>
            </a:r>
            <a:endParaRPr lang="en-GB" dirty="0" smtClean="0"/>
          </a:p>
          <a:p>
            <a:pPr lvl="1"/>
            <a:endParaRPr lang="en-GB" dirty="0" smtClean="0"/>
          </a:p>
          <a:p>
            <a:r>
              <a:rPr lang="en-GB" dirty="0" smtClean="0"/>
              <a:t>Otherwise, data are available within many R packages, including ggplot2; and the datasets package</a:t>
            </a:r>
          </a:p>
          <a:p>
            <a:pPr lvl="1"/>
            <a:r>
              <a:rPr lang="en-GB" dirty="0" smtClean="0"/>
              <a:t>Typing data() to show all datasets available on your computer.</a:t>
            </a:r>
          </a:p>
          <a:p>
            <a:pPr lvl="1"/>
            <a:r>
              <a:rPr lang="en-GB" dirty="0" smtClean="0"/>
              <a:t>Installing more packages will increase the list. </a:t>
            </a:r>
          </a:p>
          <a:p>
            <a:pPr lvl="1"/>
            <a:r>
              <a:rPr lang="en-GB" dirty="0" smtClean="0"/>
              <a:t>The package argument in data() allows you to specify only those datasets in a package</a:t>
            </a:r>
          </a:p>
          <a:p>
            <a:pPr lvl="1"/>
            <a:r>
              <a:rPr lang="en-GB" dirty="0" smtClean="0"/>
              <a:t>To move a specific dataset into current workspace, type the dataset name as the only argument in the data() function</a:t>
            </a:r>
          </a:p>
          <a:p>
            <a:pPr lvl="1"/>
            <a:r>
              <a:rPr lang="en-GB" dirty="0" smtClean="0"/>
              <a:t>If you’re going to use the web based GUI, you will need to export the data from R proper, and import the data to the GUI. Just ask me, and I will help. (And if you’ve been helped, help others!)</a:t>
            </a:r>
          </a:p>
        </p:txBody>
      </p:sp>
    </p:spTree>
    <p:extLst>
      <p:ext uri="{BB962C8B-B14F-4D97-AF65-F5344CB8AC3E}">
        <p14:creationId xmlns:p14="http://schemas.microsoft.com/office/powerpoint/2010/main" val="1631198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Suggested phases</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Phase One: </a:t>
            </a:r>
          </a:p>
          <a:p>
            <a:pPr lvl="1"/>
            <a:r>
              <a:rPr lang="en-GB" dirty="0" smtClean="0"/>
              <a:t>Form a team; name the team; decide on roles; decide on approach; decide on data.</a:t>
            </a:r>
          </a:p>
          <a:p>
            <a:pPr lvl="1"/>
            <a:endParaRPr lang="en-GB" dirty="0" smtClean="0"/>
          </a:p>
          <a:p>
            <a:r>
              <a:rPr lang="en-GB" dirty="0" smtClean="0"/>
              <a:t>Phase Two:</a:t>
            </a:r>
          </a:p>
          <a:p>
            <a:pPr lvl="1"/>
            <a:r>
              <a:rPr lang="en-GB" dirty="0" smtClean="0"/>
              <a:t>Start to understand the format and dimension of the data; decide on the mapping rules (variables and aesthetics); geometrics (lines, points, bars </a:t>
            </a:r>
            <a:r>
              <a:rPr lang="en-GB" dirty="0" err="1" smtClean="0"/>
              <a:t>etc</a:t>
            </a:r>
            <a:r>
              <a:rPr lang="en-GB" dirty="0" smtClean="0"/>
              <a:t>) and so on; sketch out what this might look like.</a:t>
            </a:r>
          </a:p>
          <a:p>
            <a:pPr lvl="1"/>
            <a:endParaRPr lang="en-GB" dirty="0" smtClean="0"/>
          </a:p>
          <a:p>
            <a:r>
              <a:rPr lang="en-GB" dirty="0" smtClean="0"/>
              <a:t>Phase Three: </a:t>
            </a:r>
          </a:p>
          <a:p>
            <a:pPr lvl="1"/>
            <a:r>
              <a:rPr lang="en-GB" dirty="0" smtClean="0"/>
              <a:t>Research how this mapping can be achieved in ggplot2 (</a:t>
            </a:r>
            <a:r>
              <a:rPr lang="en-GB" dirty="0" err="1" smtClean="0"/>
              <a:t>n.b.</a:t>
            </a:r>
            <a:r>
              <a:rPr lang="en-GB" dirty="0" smtClean="0"/>
              <a:t> not everything can be); search for ‘recipes’ and modify to taste; write up code with comments so you can understand and explain the development process.</a:t>
            </a:r>
          </a:p>
          <a:p>
            <a:endParaRPr lang="en-GB" dirty="0"/>
          </a:p>
          <a:p>
            <a:r>
              <a:rPr lang="en-GB" dirty="0" smtClean="0"/>
              <a:t>Phase Four:</a:t>
            </a:r>
          </a:p>
          <a:p>
            <a:pPr lvl="1"/>
            <a:r>
              <a:rPr lang="en-GB" dirty="0" smtClean="0"/>
              <a:t>Explore how to modify the cosmetic features of </a:t>
            </a:r>
            <a:r>
              <a:rPr lang="en-GB" dirty="0" err="1" smtClean="0"/>
              <a:t>ggplot</a:t>
            </a:r>
            <a:r>
              <a:rPr lang="en-GB" dirty="0" smtClean="0"/>
              <a:t> graphics, how to save in different formats; explore the effect of using different </a:t>
            </a:r>
            <a:r>
              <a:rPr lang="en-GB" dirty="0" err="1" smtClean="0"/>
              <a:t>geoms</a:t>
            </a:r>
            <a:r>
              <a:rPr lang="en-GB" dirty="0" smtClean="0"/>
              <a:t> on the same variables, or different variables on the same variables; incorporate ggplot</a:t>
            </a:r>
            <a:r>
              <a:rPr lang="en-GB" dirty="0" smtClean="0"/>
              <a:t>2 images in a report or </a:t>
            </a:r>
            <a:r>
              <a:rPr lang="en-GB" dirty="0" err="1" smtClean="0"/>
              <a:t>powerpoint</a:t>
            </a:r>
            <a:r>
              <a:rPr lang="en-GB" dirty="0" smtClean="0"/>
              <a:t> presentation.</a:t>
            </a:r>
          </a:p>
          <a:p>
            <a:pPr marL="0" indent="0">
              <a:buNone/>
            </a:pPr>
            <a:endParaRPr lang="en-GB" dirty="0" smtClean="0"/>
          </a:p>
          <a:p>
            <a:pPr marL="0" indent="0">
              <a:buNone/>
            </a:pPr>
            <a:endParaRPr lang="en-GB" dirty="0"/>
          </a:p>
        </p:txBody>
      </p:sp>
    </p:spTree>
    <p:extLst>
      <p:ext uri="{BB962C8B-B14F-4D97-AF65-F5344CB8AC3E}">
        <p14:creationId xmlns:p14="http://schemas.microsoft.com/office/powerpoint/2010/main" val="1672549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Phase One</a:t>
            </a:r>
            <a:endParaRPr lang="en-GB" dirty="0"/>
          </a:p>
        </p:txBody>
      </p:sp>
      <p:sp>
        <p:nvSpPr>
          <p:cNvPr id="3" name="Content Placeholder 2"/>
          <p:cNvSpPr>
            <a:spLocks noGrp="1"/>
          </p:cNvSpPr>
          <p:nvPr>
            <p:ph idx="1"/>
          </p:nvPr>
        </p:nvSpPr>
        <p:spPr/>
        <p:txBody>
          <a:bodyPr numCol="2"/>
          <a:lstStyle/>
          <a:p>
            <a:r>
              <a:rPr lang="en-GB" sz="2000" dirty="0" smtClean="0"/>
              <a:t>Team Names</a:t>
            </a:r>
          </a:p>
          <a:p>
            <a:pPr lvl="1"/>
            <a:r>
              <a:rPr lang="en-GB" sz="1800" dirty="0" smtClean="0"/>
              <a:t>[fill in here]</a:t>
            </a:r>
          </a:p>
          <a:p>
            <a:r>
              <a:rPr lang="en-GB" sz="2000" dirty="0" smtClean="0"/>
              <a:t>Progress, challenges, achievements, ideas</a:t>
            </a:r>
            <a:endParaRPr lang="en-GB" sz="2000" dirty="0"/>
          </a:p>
        </p:txBody>
      </p:sp>
    </p:spTree>
    <p:extLst>
      <p:ext uri="{BB962C8B-B14F-4D97-AF65-F5344CB8AC3E}">
        <p14:creationId xmlns:p14="http://schemas.microsoft.com/office/powerpoint/2010/main" val="3764786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Phase One</a:t>
            </a:r>
            <a:endParaRPr lang="en-GB" dirty="0"/>
          </a:p>
        </p:txBody>
      </p:sp>
      <p:sp>
        <p:nvSpPr>
          <p:cNvPr id="3" name="Content Placeholder 2"/>
          <p:cNvSpPr>
            <a:spLocks noGrp="1"/>
          </p:cNvSpPr>
          <p:nvPr>
            <p:ph idx="1"/>
          </p:nvPr>
        </p:nvSpPr>
        <p:spPr/>
        <p:txBody>
          <a:bodyPr numCol="2"/>
          <a:lstStyle/>
          <a:p>
            <a:r>
              <a:rPr lang="en-GB" sz="2000" dirty="0" smtClean="0"/>
              <a:t>Team Names</a:t>
            </a:r>
          </a:p>
          <a:p>
            <a:pPr lvl="1"/>
            <a:r>
              <a:rPr lang="en-GB" sz="1800" dirty="0" smtClean="0"/>
              <a:t>[fill in here]</a:t>
            </a:r>
          </a:p>
          <a:p>
            <a:r>
              <a:rPr lang="en-GB" sz="2000" dirty="0" smtClean="0"/>
              <a:t>Progress, challenges, achievements, ideas</a:t>
            </a:r>
            <a:endParaRPr lang="en-GB" sz="2000" dirty="0"/>
          </a:p>
        </p:txBody>
      </p:sp>
    </p:spTree>
    <p:extLst>
      <p:ext uri="{BB962C8B-B14F-4D97-AF65-F5344CB8AC3E}">
        <p14:creationId xmlns:p14="http://schemas.microsoft.com/office/powerpoint/2010/main" val="543844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Phase Two</a:t>
            </a:r>
            <a:endParaRPr lang="en-GB" dirty="0"/>
          </a:p>
        </p:txBody>
      </p:sp>
      <p:sp>
        <p:nvSpPr>
          <p:cNvPr id="3" name="Content Placeholder 2"/>
          <p:cNvSpPr>
            <a:spLocks noGrp="1"/>
          </p:cNvSpPr>
          <p:nvPr>
            <p:ph idx="1"/>
          </p:nvPr>
        </p:nvSpPr>
        <p:spPr/>
        <p:txBody>
          <a:bodyPr numCol="2"/>
          <a:lstStyle/>
          <a:p>
            <a:r>
              <a:rPr lang="en-GB" sz="2000" dirty="0" smtClean="0"/>
              <a:t>Team Names</a:t>
            </a:r>
          </a:p>
          <a:p>
            <a:pPr lvl="1"/>
            <a:r>
              <a:rPr lang="en-GB" sz="1800" dirty="0" smtClean="0"/>
              <a:t>[fill in here]</a:t>
            </a:r>
          </a:p>
          <a:p>
            <a:r>
              <a:rPr lang="en-GB" sz="2000" dirty="0" smtClean="0"/>
              <a:t>Progress, challenges, achievements, ideas</a:t>
            </a:r>
            <a:endParaRPr lang="en-GB" sz="2000" dirty="0"/>
          </a:p>
        </p:txBody>
      </p:sp>
    </p:spTree>
    <p:extLst>
      <p:ext uri="{BB962C8B-B14F-4D97-AF65-F5344CB8AC3E}">
        <p14:creationId xmlns:p14="http://schemas.microsoft.com/office/powerpoint/2010/main" val="2783528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Guiding Principles</a:t>
            </a:r>
            <a:br>
              <a:rPr lang="en-GB" dirty="0" smtClean="0"/>
            </a:br>
            <a:r>
              <a:rPr lang="en-GB" dirty="0" smtClean="0"/>
              <a:t> and Structure </a:t>
            </a:r>
            <a:br>
              <a:rPr lang="en-GB" dirty="0" smtClean="0"/>
            </a:br>
            <a:r>
              <a:rPr lang="en-GB" dirty="0" smtClean="0"/>
              <a:t>of this workshop</a:t>
            </a:r>
            <a:endParaRPr lang="en-GB" dirty="0"/>
          </a:p>
        </p:txBody>
      </p:sp>
      <p:sp>
        <p:nvSpPr>
          <p:cNvPr id="6" name="Isosceles Triangle 5"/>
          <p:cNvSpPr/>
          <p:nvPr/>
        </p:nvSpPr>
        <p:spPr>
          <a:xfrm>
            <a:off x="899592" y="1916832"/>
            <a:ext cx="6984776" cy="3960440"/>
          </a:xfrm>
          <a:prstGeom prst="triangl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Isosceles Triangle 3"/>
          <p:cNvSpPr/>
          <p:nvPr/>
        </p:nvSpPr>
        <p:spPr>
          <a:xfrm>
            <a:off x="3203848" y="1916832"/>
            <a:ext cx="2376264" cy="1368152"/>
          </a:xfrm>
          <a:prstGeom prst="triangl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611560" y="3284984"/>
            <a:ext cx="820891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94331" y="2420888"/>
            <a:ext cx="1826141" cy="738664"/>
          </a:xfrm>
          <a:prstGeom prst="rect">
            <a:avLst/>
          </a:prstGeom>
          <a:noFill/>
        </p:spPr>
        <p:txBody>
          <a:bodyPr wrap="none" rtlCol="0">
            <a:spAutoFit/>
          </a:bodyPr>
          <a:lstStyle/>
          <a:p>
            <a:r>
              <a:rPr lang="en-GB" sz="2400" b="1" dirty="0" smtClean="0"/>
              <a:t>Theoretical</a:t>
            </a:r>
          </a:p>
          <a:p>
            <a:r>
              <a:rPr lang="en-GB" i="1" dirty="0" smtClean="0"/>
              <a:t>Why? What?</a:t>
            </a:r>
            <a:endParaRPr lang="en-GB" i="1" dirty="0"/>
          </a:p>
        </p:txBody>
      </p:sp>
      <p:sp>
        <p:nvSpPr>
          <p:cNvPr id="10" name="TextBox 9"/>
          <p:cNvSpPr txBox="1"/>
          <p:nvPr/>
        </p:nvSpPr>
        <p:spPr>
          <a:xfrm>
            <a:off x="7092280" y="3429000"/>
            <a:ext cx="1728192" cy="738664"/>
          </a:xfrm>
          <a:prstGeom prst="rect">
            <a:avLst/>
          </a:prstGeom>
          <a:noFill/>
        </p:spPr>
        <p:txBody>
          <a:bodyPr wrap="square" rtlCol="0">
            <a:spAutoFit/>
          </a:bodyPr>
          <a:lstStyle/>
          <a:p>
            <a:r>
              <a:rPr lang="en-GB" sz="2400" b="1" dirty="0" smtClean="0"/>
              <a:t>Practical</a:t>
            </a:r>
          </a:p>
          <a:p>
            <a:r>
              <a:rPr lang="en-GB" i="1" dirty="0" smtClean="0"/>
              <a:t>How?</a:t>
            </a:r>
          </a:p>
        </p:txBody>
      </p:sp>
      <p:sp>
        <p:nvSpPr>
          <p:cNvPr id="3" name="Rounded Rectangle 2"/>
          <p:cNvSpPr/>
          <p:nvPr/>
        </p:nvSpPr>
        <p:spPr>
          <a:xfrm>
            <a:off x="3120987" y="2277609"/>
            <a:ext cx="2664296"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1: Part 1</a:t>
            </a:r>
            <a:endParaRPr lang="en-GB" dirty="0">
              <a:solidFill>
                <a:schemeClr val="tx1"/>
              </a:solidFill>
            </a:endParaRPr>
          </a:p>
        </p:txBody>
      </p:sp>
      <p:sp>
        <p:nvSpPr>
          <p:cNvPr id="11" name="Rounded Rectangle 10"/>
          <p:cNvSpPr/>
          <p:nvPr/>
        </p:nvSpPr>
        <p:spPr>
          <a:xfrm>
            <a:off x="908468" y="5229200"/>
            <a:ext cx="704790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1: Part 2</a:t>
            </a:r>
            <a:endParaRPr lang="en-GB" dirty="0">
              <a:solidFill>
                <a:schemeClr val="tx1"/>
              </a:solidFill>
            </a:endParaRPr>
          </a:p>
        </p:txBody>
      </p:sp>
      <p:sp>
        <p:nvSpPr>
          <p:cNvPr id="12" name="Rounded Rectangle 11"/>
          <p:cNvSpPr/>
          <p:nvPr/>
        </p:nvSpPr>
        <p:spPr>
          <a:xfrm>
            <a:off x="3207790" y="3200116"/>
            <a:ext cx="1010581" cy="1935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2: Part 1</a:t>
            </a:r>
            <a:endParaRPr lang="en-GB" dirty="0">
              <a:solidFill>
                <a:schemeClr val="tx1"/>
              </a:solidFill>
            </a:endParaRPr>
          </a:p>
        </p:txBody>
      </p:sp>
      <p:sp>
        <p:nvSpPr>
          <p:cNvPr id="14" name="Rounded Rectangle 13"/>
          <p:cNvSpPr/>
          <p:nvPr/>
        </p:nvSpPr>
        <p:spPr>
          <a:xfrm>
            <a:off x="4490619" y="3185567"/>
            <a:ext cx="1010581" cy="1935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Day 2: Part 2</a:t>
            </a:r>
            <a:endParaRPr lang="en-GB" dirty="0">
              <a:solidFill>
                <a:schemeClr val="tx1"/>
              </a:solidFill>
            </a:endParaRPr>
          </a:p>
        </p:txBody>
      </p:sp>
    </p:spTree>
    <p:extLst>
      <p:ext uri="{BB962C8B-B14F-4D97-AF65-F5344CB8AC3E}">
        <p14:creationId xmlns:p14="http://schemas.microsoft.com/office/powerpoint/2010/main" val="3325541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Phase Three</a:t>
            </a:r>
            <a:endParaRPr lang="en-GB" dirty="0"/>
          </a:p>
        </p:txBody>
      </p:sp>
      <p:sp>
        <p:nvSpPr>
          <p:cNvPr id="3" name="Content Placeholder 2"/>
          <p:cNvSpPr>
            <a:spLocks noGrp="1"/>
          </p:cNvSpPr>
          <p:nvPr>
            <p:ph idx="1"/>
          </p:nvPr>
        </p:nvSpPr>
        <p:spPr/>
        <p:txBody>
          <a:bodyPr numCol="2"/>
          <a:lstStyle/>
          <a:p>
            <a:r>
              <a:rPr lang="en-GB" sz="2000" dirty="0" smtClean="0"/>
              <a:t>Team Names</a:t>
            </a:r>
          </a:p>
          <a:p>
            <a:pPr lvl="1"/>
            <a:r>
              <a:rPr lang="en-GB" sz="1800" dirty="0" smtClean="0"/>
              <a:t>[fill in here]</a:t>
            </a:r>
          </a:p>
          <a:p>
            <a:r>
              <a:rPr lang="en-GB" sz="2000" dirty="0" smtClean="0"/>
              <a:t>Progress, challenges, achievements, ideas</a:t>
            </a:r>
            <a:endParaRPr lang="en-GB" sz="2000" dirty="0"/>
          </a:p>
        </p:txBody>
      </p:sp>
    </p:spTree>
    <p:extLst>
      <p:ext uri="{BB962C8B-B14F-4D97-AF65-F5344CB8AC3E}">
        <p14:creationId xmlns:p14="http://schemas.microsoft.com/office/powerpoint/2010/main" val="1022298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Phase Four</a:t>
            </a:r>
            <a:endParaRPr lang="en-GB" dirty="0"/>
          </a:p>
        </p:txBody>
      </p:sp>
      <p:sp>
        <p:nvSpPr>
          <p:cNvPr id="3" name="Content Placeholder 2"/>
          <p:cNvSpPr>
            <a:spLocks noGrp="1"/>
          </p:cNvSpPr>
          <p:nvPr>
            <p:ph idx="1"/>
          </p:nvPr>
        </p:nvSpPr>
        <p:spPr/>
        <p:txBody>
          <a:bodyPr numCol="2"/>
          <a:lstStyle/>
          <a:p>
            <a:r>
              <a:rPr lang="en-GB" sz="2000" dirty="0" smtClean="0"/>
              <a:t>Team Names</a:t>
            </a:r>
          </a:p>
          <a:p>
            <a:pPr lvl="1"/>
            <a:r>
              <a:rPr lang="en-GB" sz="1800" dirty="0" smtClean="0"/>
              <a:t>[fill in here]</a:t>
            </a:r>
          </a:p>
          <a:p>
            <a:r>
              <a:rPr lang="en-GB" sz="2000" dirty="0" smtClean="0"/>
              <a:t>Progress, challenges, achievements, ideas</a:t>
            </a:r>
            <a:endParaRPr lang="en-GB" sz="2000" dirty="0"/>
          </a:p>
        </p:txBody>
      </p:sp>
    </p:spTree>
    <p:extLst>
      <p:ext uri="{BB962C8B-B14F-4D97-AF65-F5344CB8AC3E}">
        <p14:creationId xmlns:p14="http://schemas.microsoft.com/office/powerpoint/2010/main" val="2064325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lstStyle/>
          <a:p>
            <a:r>
              <a:rPr lang="en-GB" dirty="0" smtClean="0"/>
              <a:t>What have we learned?</a:t>
            </a:r>
            <a:endParaRPr lang="en-GB" dirty="0"/>
          </a:p>
        </p:txBody>
      </p:sp>
    </p:spTree>
    <p:extLst>
      <p:ext uri="{BB962C8B-B14F-4D97-AF65-F5344CB8AC3E}">
        <p14:creationId xmlns:p14="http://schemas.microsoft.com/office/powerpoint/2010/main" val="3617265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steps</a:t>
            </a:r>
            <a:endParaRPr lang="en-GB" dirty="0"/>
          </a:p>
        </p:txBody>
      </p:sp>
      <p:sp>
        <p:nvSpPr>
          <p:cNvPr id="3" name="Content Placeholder 2"/>
          <p:cNvSpPr>
            <a:spLocks noGrp="1"/>
          </p:cNvSpPr>
          <p:nvPr>
            <p:ph idx="1"/>
          </p:nvPr>
        </p:nvSpPr>
        <p:spPr>
          <a:xfrm>
            <a:off x="457200" y="1600200"/>
            <a:ext cx="5266928" cy="4525963"/>
          </a:xfrm>
        </p:spPr>
        <p:txBody>
          <a:bodyPr>
            <a:normAutofit fontScale="92500" lnSpcReduction="10000"/>
          </a:bodyPr>
          <a:lstStyle/>
          <a:p>
            <a:r>
              <a:rPr lang="en-GB" sz="1500" dirty="0" smtClean="0"/>
              <a:t>Practice</a:t>
            </a:r>
            <a:r>
              <a:rPr lang="en-GB" dirty="0" smtClean="0"/>
              <a:t>, </a:t>
            </a:r>
            <a:r>
              <a:rPr lang="en-GB" sz="2600" dirty="0" smtClean="0"/>
              <a:t>Practice</a:t>
            </a:r>
            <a:r>
              <a:rPr lang="en-GB" dirty="0" smtClean="0"/>
              <a:t>, Practice</a:t>
            </a:r>
          </a:p>
          <a:p>
            <a:r>
              <a:rPr lang="en-GB" dirty="0" smtClean="0"/>
              <a:t>A very strong (but occasionally unfriendly) online community</a:t>
            </a:r>
          </a:p>
          <a:p>
            <a:endParaRPr lang="en-GB" dirty="0" smtClean="0"/>
          </a:p>
          <a:p>
            <a:r>
              <a:rPr lang="en-GB" dirty="0" smtClean="0"/>
              <a:t>This book:</a:t>
            </a:r>
          </a:p>
          <a:p>
            <a:pPr lvl="1"/>
            <a:r>
              <a:rPr lang="en-GB" dirty="0" smtClean="0"/>
              <a:t>Chang, W (2012) </a:t>
            </a:r>
            <a:r>
              <a:rPr lang="en-GB" b="1" dirty="0" smtClean="0"/>
              <a:t>R graphics Cookbook</a:t>
            </a:r>
            <a:r>
              <a:rPr lang="en-GB" dirty="0" smtClean="0"/>
              <a:t>, O’Reilly</a:t>
            </a:r>
          </a:p>
          <a:p>
            <a:pPr lvl="1"/>
            <a:r>
              <a:rPr lang="en-GB" dirty="0" smtClean="0"/>
              <a:t>Recommended by Wickham in preference to his own book</a:t>
            </a:r>
            <a:endParaRPr lang="en-GB" dirty="0"/>
          </a:p>
        </p:txBody>
      </p:sp>
      <p:pic>
        <p:nvPicPr>
          <p:cNvPr id="1026" name="Picture 2" descr="Practical Recipes for Visualiz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060848"/>
            <a:ext cx="2622018" cy="344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449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After lunch</a:t>
            </a:r>
            <a:endParaRPr lang="en-GB" dirty="0"/>
          </a:p>
        </p:txBody>
      </p:sp>
      <p:sp>
        <p:nvSpPr>
          <p:cNvPr id="3" name="Content Placeholder 2"/>
          <p:cNvSpPr>
            <a:spLocks noGrp="1"/>
          </p:cNvSpPr>
          <p:nvPr>
            <p:ph idx="1"/>
          </p:nvPr>
        </p:nvSpPr>
        <p:spPr/>
        <p:txBody>
          <a:bodyPr/>
          <a:lstStyle/>
          <a:p>
            <a:r>
              <a:rPr lang="en-GB" dirty="0" smtClean="0"/>
              <a:t>A talk on demographic visualisation</a:t>
            </a:r>
          </a:p>
          <a:p>
            <a:endParaRPr lang="en-GB" dirty="0"/>
          </a:p>
          <a:p>
            <a:r>
              <a:rPr lang="en-GB" dirty="0" smtClean="0"/>
              <a:t>A choice:</a:t>
            </a:r>
          </a:p>
          <a:p>
            <a:pPr lvl="1"/>
            <a:r>
              <a:rPr lang="en-GB" dirty="0" smtClean="0"/>
              <a:t>Either continue practicing ggplot2 </a:t>
            </a:r>
          </a:p>
          <a:p>
            <a:pPr lvl="1"/>
            <a:r>
              <a:rPr lang="en-GB" dirty="0" smtClean="0"/>
              <a:t>Or start to learn how I produced some of the visualisations in the talk. [More niche?]</a:t>
            </a:r>
            <a:endParaRPr lang="en-GB" dirty="0"/>
          </a:p>
        </p:txBody>
      </p:sp>
    </p:spTree>
    <p:extLst>
      <p:ext uri="{BB962C8B-B14F-4D97-AF65-F5344CB8AC3E}">
        <p14:creationId xmlns:p14="http://schemas.microsoft.com/office/powerpoint/2010/main" val="20704051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Demographic Scars &amp; Demographic Futures</a:t>
            </a:r>
            <a:endParaRPr lang="en-GB" dirty="0"/>
          </a:p>
        </p:txBody>
      </p:sp>
      <p:sp>
        <p:nvSpPr>
          <p:cNvPr id="3" name="Subtitle 2"/>
          <p:cNvSpPr>
            <a:spLocks noGrp="1"/>
          </p:cNvSpPr>
          <p:nvPr>
            <p:ph type="subTitle" idx="1"/>
          </p:nvPr>
        </p:nvSpPr>
        <p:spPr/>
        <p:txBody>
          <a:bodyPr/>
          <a:lstStyle/>
          <a:p>
            <a:r>
              <a:rPr lang="en-GB" dirty="0" smtClean="0"/>
              <a:t>Jonathan Minton</a:t>
            </a:r>
          </a:p>
          <a:p>
            <a:r>
              <a:rPr lang="en-GB" dirty="0" smtClean="0"/>
              <a:t>University of Glasgow</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18919"/>
            <a:ext cx="22669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14821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Presentation Structure</a:t>
            </a:r>
            <a:endParaRPr lang="en-GB"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GB" dirty="0" smtClean="0"/>
              <a:t>Origins of the research</a:t>
            </a:r>
          </a:p>
          <a:p>
            <a:pPr marL="514350" indent="-514350">
              <a:buFont typeface="+mj-lt"/>
              <a:buAutoNum type="arabicPeriod"/>
            </a:pPr>
            <a:r>
              <a:rPr lang="en-GB" dirty="0" smtClean="0"/>
              <a:t>Co-plots</a:t>
            </a:r>
          </a:p>
          <a:p>
            <a:pPr marL="514350" indent="-514350">
              <a:buFont typeface="+mj-lt"/>
              <a:buAutoNum type="arabicPeriod"/>
            </a:pPr>
            <a:r>
              <a:rPr lang="en-GB" dirty="0" smtClean="0"/>
              <a:t>Dead Parrots &amp; Demography</a:t>
            </a:r>
          </a:p>
          <a:p>
            <a:pPr marL="514350" indent="-514350">
              <a:buFont typeface="+mj-lt"/>
              <a:buAutoNum type="arabicPeriod"/>
            </a:pPr>
            <a:r>
              <a:rPr lang="en-GB" dirty="0" smtClean="0"/>
              <a:t>Thoughts about statistics and data visualisation</a:t>
            </a:r>
          </a:p>
          <a:p>
            <a:pPr marL="514350" indent="-514350">
              <a:buFont typeface="+mj-lt"/>
              <a:buAutoNum type="arabicPeriod"/>
            </a:pPr>
            <a:r>
              <a:rPr lang="en-GB" dirty="0" smtClean="0"/>
              <a:t>Contour plots</a:t>
            </a:r>
          </a:p>
          <a:p>
            <a:pPr marL="514350" indent="-514350">
              <a:buFont typeface="+mj-lt"/>
              <a:buAutoNum type="arabicPeriod"/>
            </a:pPr>
            <a:r>
              <a:rPr lang="en-GB" dirty="0" smtClean="0"/>
              <a:t>Practical considerations</a:t>
            </a:r>
          </a:p>
          <a:p>
            <a:pPr marL="514350" indent="-514350">
              <a:buFont typeface="+mj-lt"/>
              <a:buAutoNum type="arabicPeriod"/>
            </a:pPr>
            <a:r>
              <a:rPr lang="en-GB" dirty="0" smtClean="0"/>
              <a:t>A live demonstration (If there’s time, and I’m feeling lucky…)</a:t>
            </a:r>
          </a:p>
          <a:p>
            <a:pPr marL="514350" indent="-514350">
              <a:buFont typeface="+mj-lt"/>
              <a:buAutoNum type="arabicPeriod"/>
            </a:pPr>
            <a:r>
              <a:rPr lang="en-GB" dirty="0" smtClean="0"/>
              <a:t>The future</a:t>
            </a:r>
          </a:p>
          <a:p>
            <a:endParaRPr lang="en-GB" dirty="0"/>
          </a:p>
        </p:txBody>
      </p:sp>
    </p:spTree>
    <p:extLst>
      <p:ext uri="{BB962C8B-B14F-4D97-AF65-F5344CB8AC3E}">
        <p14:creationId xmlns:p14="http://schemas.microsoft.com/office/powerpoint/2010/main" val="782082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Origins of the research</a:t>
            </a:r>
            <a:endParaRPr lang="en-GB" dirty="0"/>
          </a:p>
        </p:txBody>
      </p:sp>
      <p:sp>
        <p:nvSpPr>
          <p:cNvPr id="3" name="Content Placeholder 2"/>
          <p:cNvSpPr>
            <a:spLocks noGrp="1"/>
          </p:cNvSpPr>
          <p:nvPr>
            <p:ph idx="1"/>
          </p:nvPr>
        </p:nvSpPr>
        <p:spPr/>
        <p:txBody>
          <a:bodyPr/>
          <a:lstStyle/>
          <a:p>
            <a:pPr marL="0" indent="0">
              <a:buNone/>
            </a:pPr>
            <a:r>
              <a:rPr lang="en-GB" dirty="0" smtClean="0"/>
              <a:t>“</a:t>
            </a:r>
            <a:r>
              <a:rPr lang="en-GB" dirty="0"/>
              <a:t>The visualisations developed from a PhD in Sociology &amp; Human Geography at the University of York, and a friendly argument with his former PhD supervisor, Danny Dorling, about the interpretation of two lines on a graph</a:t>
            </a:r>
            <a:r>
              <a:rPr lang="en-GB" dirty="0" smtClean="0"/>
              <a:t>.”</a:t>
            </a:r>
          </a:p>
          <a:p>
            <a:pPr marL="0" indent="0">
              <a:buNone/>
            </a:pPr>
            <a:endParaRPr lang="en-GB" dirty="0"/>
          </a:p>
          <a:p>
            <a:pPr marL="0" indent="0" algn="r">
              <a:buNone/>
            </a:pPr>
            <a:r>
              <a:rPr lang="en-GB" sz="1600" dirty="0">
                <a:hlinkClick r:id="rId2"/>
              </a:rPr>
              <a:t>http://</a:t>
            </a:r>
            <a:r>
              <a:rPr lang="en-GB" sz="1600" dirty="0" smtClean="0">
                <a:hlinkClick r:id="rId2"/>
              </a:rPr>
              <a:t>blog.oup.com/2013/09/demographic-landscape-good-news/</a:t>
            </a:r>
            <a:r>
              <a:rPr lang="en-GB" sz="1600" dirty="0" smtClean="0"/>
              <a:t> </a:t>
            </a:r>
            <a:endParaRPr lang="en-GB" sz="1600" dirty="0"/>
          </a:p>
        </p:txBody>
      </p:sp>
    </p:spTree>
    <p:extLst>
      <p:ext uri="{BB962C8B-B14F-4D97-AF65-F5344CB8AC3E}">
        <p14:creationId xmlns:p14="http://schemas.microsoft.com/office/powerpoint/2010/main" val="3201060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Origins of the research</a:t>
            </a:r>
            <a:br>
              <a:rPr lang="en-US" dirty="0" smtClean="0"/>
            </a:br>
            <a:r>
              <a:rPr lang="en-US" sz="1800" dirty="0" smtClean="0"/>
              <a:t>Reasons for </a:t>
            </a:r>
            <a:r>
              <a:rPr lang="en-US" sz="1800" dirty="0" smtClean="0"/>
              <a:t/>
            </a:r>
            <a:br>
              <a:rPr lang="en-US" sz="1800" dirty="0" smtClean="0"/>
            </a:br>
            <a:r>
              <a:rPr lang="en-US" sz="1800" dirty="0" smtClean="0"/>
              <a:t>data </a:t>
            </a:r>
            <a:r>
              <a:rPr lang="en-US" sz="1800" dirty="0" err="1" smtClean="0"/>
              <a:t>visualisations</a:t>
            </a:r>
            <a:r>
              <a:rPr lang="en-US" sz="1800" dirty="0" smtClean="0"/>
              <a:t> </a:t>
            </a:r>
            <a:r>
              <a:rPr lang="en-US" sz="1800" dirty="0" smtClean="0"/>
              <a:t/>
            </a:r>
            <a:br>
              <a:rPr lang="en-US" sz="1800" dirty="0" smtClean="0"/>
            </a:br>
            <a:r>
              <a:rPr lang="en-US" sz="1800" dirty="0" smtClean="0"/>
              <a:t>of </a:t>
            </a:r>
            <a:r>
              <a:rPr lang="en-US" sz="1800" dirty="0" smtClean="0"/>
              <a:t>demographic data</a:t>
            </a:r>
            <a:endParaRPr lang="en-US" sz="1800" dirty="0"/>
          </a:p>
        </p:txBody>
      </p:sp>
      <p:sp>
        <p:nvSpPr>
          <p:cNvPr id="3" name="Content Placeholder 2"/>
          <p:cNvSpPr>
            <a:spLocks noGrp="1"/>
          </p:cNvSpPr>
          <p:nvPr>
            <p:ph idx="1"/>
          </p:nvPr>
        </p:nvSpPr>
        <p:spPr/>
        <p:txBody>
          <a:bodyPr/>
          <a:lstStyle/>
          <a:p>
            <a:r>
              <a:rPr lang="en-US" dirty="0" smtClean="0"/>
              <a:t>Substantive</a:t>
            </a:r>
          </a:p>
          <a:p>
            <a:pPr lvl="1"/>
            <a:r>
              <a:rPr lang="en-US" dirty="0" smtClean="0"/>
              <a:t>To get a better sense of how pension liabilities have ‘crept up’ on richer nations over time due to increased longevity</a:t>
            </a:r>
          </a:p>
          <a:p>
            <a:pPr lvl="1"/>
            <a:r>
              <a:rPr lang="en-US" dirty="0" smtClean="0"/>
              <a:t>To see how  life has become less ‘risky’ over time</a:t>
            </a:r>
            <a:endParaRPr lang="en-US" dirty="0"/>
          </a:p>
          <a:p>
            <a:r>
              <a:rPr lang="en-US" dirty="0" smtClean="0"/>
              <a:t>Methodological</a:t>
            </a:r>
          </a:p>
          <a:p>
            <a:pPr lvl="1"/>
            <a:r>
              <a:rPr lang="en-US" dirty="0" smtClean="0"/>
              <a:t>To avoid over-reliance on summary statistics</a:t>
            </a:r>
          </a:p>
          <a:p>
            <a:pPr lvl="1"/>
            <a:r>
              <a:rPr lang="en-US" dirty="0" smtClean="0"/>
              <a:t>To perform rich, nuanced exploratory data analysis of a lot of data</a:t>
            </a:r>
            <a:endParaRPr lang="en-US" dirty="0"/>
          </a:p>
        </p:txBody>
      </p:sp>
    </p:spTree>
    <p:extLst>
      <p:ext uri="{BB962C8B-B14F-4D97-AF65-F5344CB8AC3E}">
        <p14:creationId xmlns:p14="http://schemas.microsoft.com/office/powerpoint/2010/main" val="3070832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Origins of the research</a:t>
            </a:r>
            <a:endParaRPr lang="en-GB" dirty="0"/>
          </a:p>
        </p:txBody>
      </p:sp>
      <p:pic>
        <p:nvPicPr>
          <p:cNvPr id="1026" name="Picture 25" descr="G:\Thesis\God.Data\2647668993eath and Pen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3" y="1628800"/>
            <a:ext cx="53609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6" descr="G:\Thesis\God.Data\0770842881Changing Promis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060848"/>
            <a:ext cx="554990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27" descr="G:\Thesis\God.Data\1112928768Pseudo-Retirem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492896"/>
            <a:ext cx="5470525"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23" descr="G:\Thesis\God.Data\1094221568le Death Varian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2924944"/>
            <a:ext cx="5440362"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24" descr="G:\Thesis\God.Data\0994028544le Death Varian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8104" y="3284984"/>
            <a:ext cx="5392737"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74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Covered today</a:t>
            </a:r>
            <a:endParaRPr lang="en-GB" dirty="0"/>
          </a:p>
        </p:txBody>
      </p:sp>
      <p:sp>
        <p:nvSpPr>
          <p:cNvPr id="3" name="Content Placeholder 2"/>
          <p:cNvSpPr>
            <a:spLocks noGrp="1"/>
          </p:cNvSpPr>
          <p:nvPr>
            <p:ph idx="1"/>
          </p:nvPr>
        </p:nvSpPr>
        <p:spPr/>
        <p:txBody>
          <a:bodyPr>
            <a:normAutofit lnSpcReduction="10000"/>
          </a:bodyPr>
          <a:lstStyle/>
          <a:p>
            <a:r>
              <a:rPr lang="en-GB" dirty="0" smtClean="0"/>
              <a:t>Morning</a:t>
            </a:r>
          </a:p>
          <a:p>
            <a:pPr lvl="1"/>
            <a:r>
              <a:rPr lang="en-GB" dirty="0" smtClean="0"/>
              <a:t>An introduction to ggplot2</a:t>
            </a:r>
          </a:p>
          <a:p>
            <a:pPr lvl="1"/>
            <a:r>
              <a:rPr lang="en-GB" dirty="0" smtClean="0"/>
              <a:t>Extended practical on using ggplot2</a:t>
            </a:r>
          </a:p>
          <a:p>
            <a:endParaRPr lang="en-GB" dirty="0" smtClean="0"/>
          </a:p>
          <a:p>
            <a:r>
              <a:rPr lang="en-GB" dirty="0" smtClean="0"/>
              <a:t>Afternoon</a:t>
            </a:r>
          </a:p>
          <a:p>
            <a:pPr lvl="1"/>
            <a:r>
              <a:rPr lang="en-GB" dirty="0" smtClean="0"/>
              <a:t>A talk on demographic visualisation</a:t>
            </a:r>
          </a:p>
          <a:p>
            <a:pPr lvl="1"/>
            <a:r>
              <a:rPr lang="en-GB" b="1" dirty="0" smtClean="0"/>
              <a:t>A choice</a:t>
            </a:r>
            <a:r>
              <a:rPr lang="en-GB" dirty="0" smtClean="0"/>
              <a:t>: A) continue with the morning’s practical; or B) do some practical exercises on demographic visualisation</a:t>
            </a:r>
          </a:p>
        </p:txBody>
      </p:sp>
    </p:spTree>
    <p:extLst>
      <p:ext uri="{BB962C8B-B14F-4D97-AF65-F5344CB8AC3E}">
        <p14:creationId xmlns:p14="http://schemas.microsoft.com/office/powerpoint/2010/main" val="7968054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GB" dirty="0" err="1" smtClean="0"/>
              <a:t>Coplots</a:t>
            </a:r>
            <a:endParaRPr lang="en-GB" dirty="0"/>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8383860" cy="558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853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a:t>
            </a:r>
            <a:r>
              <a:rPr lang="en-GB" dirty="0" err="1" smtClean="0"/>
              <a:t>Coplots</a:t>
            </a:r>
            <a:endParaRPr lang="en-GB" dirty="0"/>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56592"/>
            <a:ext cx="8396557" cy="5597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argument</a:t>
            </a:r>
            <a:endParaRPr lang="en-GB" dirty="0"/>
          </a:p>
        </p:txBody>
      </p:sp>
      <p:sp>
        <p:nvSpPr>
          <p:cNvPr id="3" name="Content Placeholder 2"/>
          <p:cNvSpPr>
            <a:spLocks noGrp="1"/>
          </p:cNvSpPr>
          <p:nvPr>
            <p:ph idx="1"/>
          </p:nvPr>
        </p:nvSpPr>
        <p:spPr/>
        <p:txBody>
          <a:bodyPr/>
          <a:lstStyle/>
          <a:p>
            <a:r>
              <a:rPr lang="en-GB" dirty="0" smtClean="0"/>
              <a:t>Variance is not life riskiness, it’s infant mortality.</a:t>
            </a:r>
          </a:p>
          <a:p>
            <a:r>
              <a:rPr lang="en-GB" dirty="0" smtClean="0"/>
              <a:t>Variance may reduce entirely due to reduced infant mortality, without any reduction in mortality risk at other ages.</a:t>
            </a:r>
            <a:endParaRPr lang="en-GB" dirty="0"/>
          </a:p>
        </p:txBody>
      </p:sp>
    </p:spTree>
    <p:extLst>
      <p:ext uri="{BB962C8B-B14F-4D97-AF65-F5344CB8AC3E}">
        <p14:creationId xmlns:p14="http://schemas.microsoft.com/office/powerpoint/2010/main" val="1416343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Conditional co-plots</a:t>
            </a:r>
            <a:endParaRPr lang="en-GB" dirty="0"/>
          </a:p>
        </p:txBody>
      </p:sp>
      <p:sp>
        <p:nvSpPr>
          <p:cNvPr id="3" name="Content Placeholder 2"/>
          <p:cNvSpPr>
            <a:spLocks noGrp="1"/>
          </p:cNvSpPr>
          <p:nvPr>
            <p:ph idx="1"/>
          </p:nvPr>
        </p:nvSpPr>
        <p:spPr/>
        <p:txBody>
          <a:bodyPr/>
          <a:lstStyle/>
          <a:p>
            <a:endParaRPr lang="en-GB"/>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49" y="1340769"/>
            <a:ext cx="8275847" cy="551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7090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Conditional </a:t>
            </a:r>
            <a:r>
              <a:rPr lang="en-GB" dirty="0" err="1" smtClean="0"/>
              <a:t>Coplots</a:t>
            </a:r>
            <a:endParaRPr lang="en-GB" dirty="0"/>
          </a:p>
        </p:txBody>
      </p:sp>
      <p:sp>
        <p:nvSpPr>
          <p:cNvPr id="3" name="Content Placeholder 2"/>
          <p:cNvSpPr>
            <a:spLocks noGrp="1"/>
          </p:cNvSpPr>
          <p:nvPr>
            <p:ph idx="1"/>
          </p:nvPr>
        </p:nvSpPr>
        <p:spPr/>
        <p:txBody>
          <a:bodyPr/>
          <a:lstStyle/>
          <a:p>
            <a:endParaRPr lang="en-GB"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558" y="1340768"/>
            <a:ext cx="8240702" cy="549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426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Further thoughts</a:t>
            </a:r>
            <a:endParaRPr lang="en-GB" dirty="0"/>
          </a:p>
        </p:txBody>
      </p:sp>
      <p:sp>
        <p:nvSpPr>
          <p:cNvPr id="3" name="Content Placeholder 2"/>
          <p:cNvSpPr>
            <a:spLocks noGrp="1"/>
          </p:cNvSpPr>
          <p:nvPr>
            <p:ph idx="1"/>
          </p:nvPr>
        </p:nvSpPr>
        <p:spPr/>
        <p:txBody>
          <a:bodyPr/>
          <a:lstStyle/>
          <a:p>
            <a:r>
              <a:rPr lang="en-GB" dirty="0" smtClean="0"/>
              <a:t>The co-plots are dependent on the choice of threshold. </a:t>
            </a:r>
          </a:p>
          <a:p>
            <a:r>
              <a:rPr lang="en-GB" dirty="0" smtClean="0"/>
              <a:t>The dangers:</a:t>
            </a:r>
          </a:p>
          <a:p>
            <a:pPr lvl="1"/>
            <a:r>
              <a:rPr lang="en-GB" dirty="0" smtClean="0"/>
              <a:t>Over-reduction </a:t>
            </a:r>
          </a:p>
          <a:p>
            <a:pPr lvl="1"/>
            <a:r>
              <a:rPr lang="en-GB" dirty="0" smtClean="0"/>
              <a:t>Devil-’s-in-the-detail Dependence</a:t>
            </a:r>
          </a:p>
          <a:p>
            <a:endParaRPr lang="en-GB" dirty="0"/>
          </a:p>
          <a:p>
            <a:r>
              <a:rPr lang="en-GB" dirty="0" smtClean="0"/>
              <a:t>Time for a re-think.</a:t>
            </a:r>
            <a:endParaRPr lang="en-GB" dirty="0"/>
          </a:p>
        </p:txBody>
      </p:sp>
    </p:spTree>
    <p:extLst>
      <p:ext uri="{BB962C8B-B14F-4D97-AF65-F5344CB8AC3E}">
        <p14:creationId xmlns:p14="http://schemas.microsoft.com/office/powerpoint/2010/main" val="720041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Dead Parrots</a:t>
            </a:r>
            <a:endParaRPr lang="en-US" dirty="0"/>
          </a:p>
        </p:txBody>
      </p:sp>
      <p:pic>
        <p:nvPicPr>
          <p:cNvPr id="4" name="Picture 3"/>
          <p:cNvPicPr>
            <a:picLocks noChangeAspect="1"/>
          </p:cNvPicPr>
          <p:nvPr/>
        </p:nvPicPr>
        <p:blipFill>
          <a:blip r:embed="rId2"/>
          <a:stretch>
            <a:fillRect/>
          </a:stretch>
        </p:blipFill>
        <p:spPr>
          <a:xfrm>
            <a:off x="1720740" y="1931037"/>
            <a:ext cx="5698569" cy="4425889"/>
          </a:xfrm>
          <a:prstGeom prst="rect">
            <a:avLst/>
          </a:prstGeom>
        </p:spPr>
      </p:pic>
    </p:spTree>
    <p:extLst>
      <p:ext uri="{BB962C8B-B14F-4D97-AF65-F5344CB8AC3E}">
        <p14:creationId xmlns:p14="http://schemas.microsoft.com/office/powerpoint/2010/main" val="20482056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Demography: The three mortality effects</a:t>
            </a:r>
            <a:endParaRPr lang="en-US" dirty="0"/>
          </a:p>
        </p:txBody>
      </p:sp>
      <p:sp>
        <p:nvSpPr>
          <p:cNvPr id="3" name="Content Placeholder 2"/>
          <p:cNvSpPr>
            <a:spLocks noGrp="1"/>
          </p:cNvSpPr>
          <p:nvPr>
            <p:ph idx="1"/>
          </p:nvPr>
        </p:nvSpPr>
        <p:spPr/>
        <p:txBody>
          <a:bodyPr>
            <a:normAutofit lnSpcReduction="10000"/>
          </a:bodyPr>
          <a:lstStyle/>
          <a:p>
            <a:r>
              <a:rPr lang="en-US" dirty="0" smtClean="0"/>
              <a:t>Age effects</a:t>
            </a:r>
          </a:p>
          <a:p>
            <a:pPr lvl="1"/>
            <a:r>
              <a:rPr lang="en-US" dirty="0" smtClean="0"/>
              <a:t>p(death) = f1(age)</a:t>
            </a:r>
          </a:p>
          <a:p>
            <a:r>
              <a:rPr lang="en-US" dirty="0" smtClean="0"/>
              <a:t>Period effects</a:t>
            </a:r>
          </a:p>
          <a:p>
            <a:pPr lvl="1"/>
            <a:r>
              <a:rPr lang="en-US" dirty="0" smtClean="0"/>
              <a:t>p(death) = f2(year)</a:t>
            </a:r>
          </a:p>
          <a:p>
            <a:r>
              <a:rPr lang="en-US" dirty="0" smtClean="0"/>
              <a:t>Cohort effects</a:t>
            </a:r>
          </a:p>
          <a:p>
            <a:pPr lvl="1"/>
            <a:r>
              <a:rPr lang="en-US" dirty="0" smtClean="0"/>
              <a:t>p(death) = f3(age*year)</a:t>
            </a:r>
          </a:p>
          <a:p>
            <a:endParaRPr lang="en-US" dirty="0"/>
          </a:p>
          <a:p>
            <a:r>
              <a:rPr lang="en-US" dirty="0" smtClean="0"/>
              <a:t>But it’s not this simple: each effect is non-static over time</a:t>
            </a:r>
            <a:endParaRPr lang="en-US" dirty="0"/>
          </a:p>
        </p:txBody>
      </p:sp>
    </p:spTree>
    <p:extLst>
      <p:ext uri="{BB962C8B-B14F-4D97-AF65-F5344CB8AC3E}">
        <p14:creationId xmlns:p14="http://schemas.microsoft.com/office/powerpoint/2010/main" val="23413027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Demography: Areas of </a:t>
            </a:r>
            <a:r>
              <a:rPr lang="en-US" dirty="0" smtClean="0"/>
              <a:t/>
            </a:r>
            <a:br>
              <a:rPr lang="en-US" dirty="0" smtClean="0"/>
            </a:br>
            <a:r>
              <a:rPr lang="en-US" dirty="0" smtClean="0"/>
              <a:t>substantive </a:t>
            </a:r>
            <a:r>
              <a:rPr lang="en-US" dirty="0" smtClean="0"/>
              <a:t>importance</a:t>
            </a:r>
            <a:endParaRPr lang="en-US" dirty="0"/>
          </a:p>
        </p:txBody>
      </p:sp>
      <p:sp>
        <p:nvSpPr>
          <p:cNvPr id="3" name="Content Placeholder 2"/>
          <p:cNvSpPr>
            <a:spLocks noGrp="1"/>
          </p:cNvSpPr>
          <p:nvPr>
            <p:ph idx="1"/>
          </p:nvPr>
        </p:nvSpPr>
        <p:spPr/>
        <p:txBody>
          <a:bodyPr/>
          <a:lstStyle/>
          <a:p>
            <a:r>
              <a:rPr lang="en-US" dirty="0" smtClean="0"/>
              <a:t>Micro-problems</a:t>
            </a:r>
          </a:p>
          <a:p>
            <a:pPr lvl="1"/>
            <a:r>
              <a:rPr lang="en-US" dirty="0" smtClean="0"/>
              <a:t>Parental investment</a:t>
            </a:r>
          </a:p>
          <a:p>
            <a:pPr lvl="1"/>
            <a:r>
              <a:rPr lang="en-US" dirty="0" smtClean="0"/>
              <a:t>Investment in retirement</a:t>
            </a:r>
          </a:p>
          <a:p>
            <a:endParaRPr lang="en-US" dirty="0"/>
          </a:p>
          <a:p>
            <a:r>
              <a:rPr lang="en-US" dirty="0" smtClean="0"/>
              <a:t>Macro-problems</a:t>
            </a:r>
          </a:p>
          <a:p>
            <a:pPr lvl="1"/>
            <a:r>
              <a:rPr lang="en-US" dirty="0" err="1" smtClean="0"/>
              <a:t>Labour</a:t>
            </a:r>
            <a:r>
              <a:rPr lang="en-US" dirty="0" smtClean="0"/>
              <a:t> market &amp; dependency ratios</a:t>
            </a:r>
          </a:p>
          <a:p>
            <a:pPr lvl="1"/>
            <a:r>
              <a:rPr lang="en-US" dirty="0" smtClean="0"/>
              <a:t>Pensions</a:t>
            </a:r>
          </a:p>
          <a:p>
            <a:pPr lvl="1"/>
            <a:r>
              <a:rPr lang="en-US" dirty="0" smtClean="0"/>
              <a:t>Healthcare</a:t>
            </a:r>
          </a:p>
          <a:p>
            <a:pPr lvl="1"/>
            <a:endParaRPr lang="en-US" dirty="0"/>
          </a:p>
        </p:txBody>
      </p:sp>
    </p:spTree>
    <p:extLst>
      <p:ext uri="{BB962C8B-B14F-4D97-AF65-F5344CB8AC3E}">
        <p14:creationId xmlns:p14="http://schemas.microsoft.com/office/powerpoint/2010/main" val="27042348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Statistics &amp; Data </a:t>
            </a:r>
            <a:r>
              <a:rPr lang="en-US" dirty="0" err="1" smtClean="0"/>
              <a:t>Visualisation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perspective</a:t>
            </a:r>
          </a:p>
          <a:p>
            <a:pPr lvl="1"/>
            <a:r>
              <a:rPr lang="en-US" dirty="0" smtClean="0"/>
              <a:t>The main benefit of statistical inference is (honest) data reduction</a:t>
            </a:r>
          </a:p>
          <a:p>
            <a:pPr lvl="1"/>
            <a:r>
              <a:rPr lang="en-US" dirty="0" smtClean="0"/>
              <a:t>Data reduction is needed because people can’t cope with masses of information in making decisions</a:t>
            </a:r>
          </a:p>
          <a:p>
            <a:pPr lvl="1"/>
            <a:r>
              <a:rPr lang="en-US" dirty="0" smtClean="0"/>
              <a:t>BUT data do not need to be reduced as much if it is presented effectively</a:t>
            </a:r>
          </a:p>
          <a:p>
            <a:r>
              <a:rPr lang="en-US" dirty="0" smtClean="0"/>
              <a:t>Demographic Data </a:t>
            </a:r>
            <a:r>
              <a:rPr lang="en-US" dirty="0" err="1" smtClean="0"/>
              <a:t>Visualisation</a:t>
            </a:r>
            <a:endParaRPr lang="en-US" dirty="0" smtClean="0"/>
          </a:p>
          <a:p>
            <a:pPr lvl="1"/>
            <a:r>
              <a:rPr lang="en-US" dirty="0" smtClean="0"/>
              <a:t>‘Thousands of Data at a Glance’ (</a:t>
            </a:r>
            <a:r>
              <a:rPr lang="en-US" dirty="0" err="1" smtClean="0"/>
              <a:t>Vaupel</a:t>
            </a:r>
            <a:r>
              <a:rPr lang="en-US" dirty="0" smtClean="0"/>
              <a:t> et al 1987)  </a:t>
            </a:r>
            <a:endParaRPr lang="en-US" dirty="0"/>
          </a:p>
        </p:txBody>
      </p:sp>
    </p:spTree>
    <p:extLst>
      <p:ext uri="{BB962C8B-B14F-4D97-AF65-F5344CB8AC3E}">
        <p14:creationId xmlns:p14="http://schemas.microsoft.com/office/powerpoint/2010/main" val="39375968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first…</a:t>
            </a:r>
            <a:endParaRPr lang="en-GB" dirty="0"/>
          </a:p>
        </p:txBody>
      </p:sp>
      <p:sp>
        <p:nvSpPr>
          <p:cNvPr id="3" name="Content Placeholder 2"/>
          <p:cNvSpPr>
            <a:spLocks noGrp="1"/>
          </p:cNvSpPr>
          <p:nvPr>
            <p:ph idx="1"/>
          </p:nvPr>
        </p:nvSpPr>
        <p:spPr/>
        <p:txBody>
          <a:bodyPr numCol="2"/>
          <a:lstStyle/>
          <a:p>
            <a:r>
              <a:rPr lang="en-GB" sz="2400" dirty="0" smtClean="0"/>
              <a:t>Any </a:t>
            </a:r>
            <a:r>
              <a:rPr lang="en-GB" sz="2400" dirty="0" smtClean="0"/>
              <a:t>comments/ queries/suggestions </a:t>
            </a:r>
            <a:r>
              <a:rPr lang="en-GB" sz="2400" dirty="0" smtClean="0"/>
              <a:t>about the material covered yesterday?</a:t>
            </a:r>
          </a:p>
          <a:p>
            <a:pPr lvl="1"/>
            <a:r>
              <a:rPr lang="en-GB" sz="2000" dirty="0" smtClean="0"/>
              <a:t>[Make notes here]</a:t>
            </a:r>
            <a:endParaRPr lang="en-GB" sz="2000" dirty="0"/>
          </a:p>
        </p:txBody>
      </p:sp>
    </p:spTree>
    <p:extLst>
      <p:ext uri="{BB962C8B-B14F-4D97-AF65-F5344CB8AC3E}">
        <p14:creationId xmlns:p14="http://schemas.microsoft.com/office/powerpoint/2010/main" val="695308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The Lexis Surface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Lexis Surfaces</a:t>
            </a:r>
          </a:p>
          <a:p>
            <a:pPr lvl="1"/>
            <a:r>
              <a:rPr lang="en-US" dirty="0" smtClean="0"/>
              <a:t>x axis: age</a:t>
            </a:r>
          </a:p>
          <a:p>
            <a:pPr lvl="1"/>
            <a:r>
              <a:rPr lang="en-US" dirty="0" smtClean="0"/>
              <a:t>y axis: year</a:t>
            </a:r>
          </a:p>
          <a:p>
            <a:pPr lvl="1"/>
            <a:r>
              <a:rPr lang="en-US" dirty="0" smtClean="0"/>
              <a:t>z  axis: value associated with {age, year} configuration</a:t>
            </a:r>
            <a:endParaRPr lang="en-US" dirty="0"/>
          </a:p>
          <a:p>
            <a:r>
              <a:rPr lang="en-US" dirty="0" smtClean="0"/>
              <a:t>Z could be</a:t>
            </a:r>
          </a:p>
          <a:p>
            <a:pPr lvl="1"/>
            <a:r>
              <a:rPr lang="en-US" dirty="0" smtClean="0"/>
              <a:t>Population count</a:t>
            </a:r>
          </a:p>
          <a:p>
            <a:pPr lvl="1"/>
            <a:r>
              <a:rPr lang="en-US" dirty="0" smtClean="0"/>
              <a:t>Death count</a:t>
            </a:r>
          </a:p>
          <a:p>
            <a:pPr lvl="1"/>
            <a:r>
              <a:rPr lang="en-US" dirty="0" smtClean="0"/>
              <a:t>Morbidity count/rate (But do you trust the morbidity data?)</a:t>
            </a:r>
          </a:p>
          <a:p>
            <a:pPr lvl="1"/>
            <a:r>
              <a:rPr lang="en-US" dirty="0" smtClean="0"/>
              <a:t>‘Economic’ variable such as median income (But do you trust the economic data?)</a:t>
            </a:r>
          </a:p>
          <a:p>
            <a:r>
              <a:rPr lang="en-US" dirty="0" smtClean="0"/>
              <a:t>In my case:</a:t>
            </a:r>
          </a:p>
          <a:p>
            <a:pPr lvl="1"/>
            <a:r>
              <a:rPr lang="en-US" dirty="0" smtClean="0"/>
              <a:t>Crude death rate : Death Count/Population Count</a:t>
            </a:r>
          </a:p>
          <a:p>
            <a:pPr lvl="1"/>
            <a:endParaRPr lang="en-US" dirty="0" smtClean="0"/>
          </a:p>
          <a:p>
            <a:pPr lvl="1"/>
            <a:endParaRPr lang="en-US" dirty="0"/>
          </a:p>
        </p:txBody>
      </p:sp>
    </p:spTree>
    <p:extLst>
      <p:ext uri="{BB962C8B-B14F-4D97-AF65-F5344CB8AC3E}">
        <p14:creationId xmlns:p14="http://schemas.microsoft.com/office/powerpoint/2010/main" val="11478984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The Data Source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Human Mortality Database</a:t>
            </a:r>
          </a:p>
          <a:p>
            <a:pPr marL="0" indent="0">
              <a:buNone/>
            </a:pPr>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48 datasets from 37 countries, some going back to the 18</a:t>
            </a:r>
            <a:r>
              <a:rPr lang="en-US" baseline="30000" dirty="0" smtClean="0"/>
              <a:t>th</a:t>
            </a:r>
            <a:r>
              <a:rPr lang="en-US" dirty="0" smtClean="0"/>
              <a:t> century</a:t>
            </a:r>
            <a:endParaRPr lang="en-US" dirty="0"/>
          </a:p>
        </p:txBody>
      </p:sp>
      <p:pic>
        <p:nvPicPr>
          <p:cNvPr id="4" name="Picture 3" descr="WorldHMD.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5" y="2151129"/>
            <a:ext cx="7358063" cy="3037884"/>
          </a:xfrm>
          <a:prstGeom prst="rect">
            <a:avLst/>
          </a:prstGeom>
        </p:spPr>
      </p:pic>
    </p:spTree>
    <p:extLst>
      <p:ext uri="{BB962C8B-B14F-4D97-AF65-F5344CB8AC3E}">
        <p14:creationId xmlns:p14="http://schemas.microsoft.com/office/powerpoint/2010/main" val="3620611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The Method: Contour plots</a:t>
            </a:r>
            <a:endParaRPr lang="en-US" dirty="0"/>
          </a:p>
        </p:txBody>
      </p:sp>
      <p:pic>
        <p:nvPicPr>
          <p:cNvPr id="4" name="Content Placeholder 3" descr="Bivar_norm_scatter.tiff"/>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a:xfrm>
            <a:off x="-1196875" y="2214808"/>
            <a:ext cx="7183712" cy="3950765"/>
          </a:xfrm>
        </p:spPr>
      </p:pic>
      <p:pic>
        <p:nvPicPr>
          <p:cNvPr id="5" name="Picture 4" descr="Bivar_norm_contour.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353" y="2214808"/>
            <a:ext cx="4045447" cy="3950765"/>
          </a:xfrm>
          <a:prstGeom prst="rect">
            <a:avLst/>
          </a:prstGeom>
        </p:spPr>
      </p:pic>
    </p:spTree>
    <p:extLst>
      <p:ext uri="{BB962C8B-B14F-4D97-AF65-F5344CB8AC3E}">
        <p14:creationId xmlns:p14="http://schemas.microsoft.com/office/powerpoint/2010/main" val="2516644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 Question: Why not a bitmap?</a:t>
            </a:r>
            <a:endParaRPr lang="en-GB" dirty="0"/>
          </a:p>
        </p:txBody>
      </p:sp>
      <p:sp>
        <p:nvSpPr>
          <p:cNvPr id="3" name="Content Placeholder 2"/>
          <p:cNvSpPr>
            <a:spLocks noGrp="1"/>
          </p:cNvSpPr>
          <p:nvPr>
            <p:ph idx="1"/>
          </p:nvPr>
        </p:nvSpPr>
        <p:spPr/>
        <p:txBody>
          <a:bodyPr/>
          <a:lstStyle/>
          <a:p>
            <a:endParaRPr lang="en-GB"/>
          </a:p>
        </p:txBody>
      </p:sp>
      <p:pic>
        <p:nvPicPr>
          <p:cNvPr id="1026" name="Picture 2" descr="X:\R_Projects\SSTE_Replication\Figures\Figure01.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114" y="1280108"/>
            <a:ext cx="5589239" cy="558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9417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Answer: Because of this.</a:t>
            </a:r>
            <a:endParaRPr lang="en-US" dirty="0"/>
          </a:p>
        </p:txBody>
      </p:sp>
      <p:pic>
        <p:nvPicPr>
          <p:cNvPr id="4" name="Content Placeholder 3" descr="checkershadow_illusion4full.jpg"/>
          <p:cNvPicPr>
            <a:picLocks noGrp="1" noChangeAspect="1"/>
          </p:cNvPicPr>
          <p:nvPr>
            <p:ph idx="1"/>
          </p:nvPr>
        </p:nvPicPr>
        <p:blipFill>
          <a:blip r:embed="rId2">
            <a:extLst>
              <a:ext uri="{28A0092B-C50C-407E-A947-70E740481C1C}">
                <a14:useLocalDpi xmlns:a14="http://schemas.microsoft.com/office/drawing/2010/main" val="0"/>
              </a:ext>
            </a:extLst>
          </a:blip>
          <a:srcRect l="-20675" r="-20675"/>
          <a:stretch>
            <a:fillRect/>
          </a:stretch>
        </p:blipFill>
        <p:spPr/>
      </p:pic>
    </p:spTree>
    <p:extLst>
      <p:ext uri="{BB962C8B-B14F-4D97-AF65-F5344CB8AC3E}">
        <p14:creationId xmlns:p14="http://schemas.microsoft.com/office/powerpoint/2010/main" val="2485496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4" name="Content Placeholder 3" descr="Fig3a.tif"/>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a:xfrm>
            <a:off x="-1620688" y="0"/>
            <a:ext cx="12469965" cy="6858000"/>
          </a:xfrm>
        </p:spPr>
      </p:pic>
    </p:spTree>
    <p:extLst>
      <p:ext uri="{BB962C8B-B14F-4D97-AF65-F5344CB8AC3E}">
        <p14:creationId xmlns:p14="http://schemas.microsoft.com/office/powerpoint/2010/main" val="1766263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a:t>
            </a:r>
            <a:endParaRPr lang="en-GB" dirty="0"/>
          </a:p>
        </p:txBody>
      </p:sp>
      <p:sp>
        <p:nvSpPr>
          <p:cNvPr id="3" name="Content Placeholder 2"/>
          <p:cNvSpPr>
            <a:spLocks noGrp="1"/>
          </p:cNvSpPr>
          <p:nvPr>
            <p:ph idx="1"/>
          </p:nvPr>
        </p:nvSpPr>
        <p:spPr/>
        <p:txBody>
          <a:bodyPr/>
          <a:lstStyle/>
          <a:p>
            <a:endParaRPr lang="en-GB"/>
          </a:p>
        </p:txBody>
      </p:sp>
      <p:pic>
        <p:nvPicPr>
          <p:cNvPr id="2050" name="Picture 2" descr="X:\R_Projects\SSTE_Replication\Figures\Figure04.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547" y="1556792"/>
            <a:ext cx="4883696" cy="488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0678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Period</a:t>
            </a:r>
            <a:endParaRPr lang="en-GB" dirty="0"/>
          </a:p>
        </p:txBody>
      </p:sp>
      <p:sp>
        <p:nvSpPr>
          <p:cNvPr id="3" name="Content Placeholder 2"/>
          <p:cNvSpPr>
            <a:spLocks noGrp="1"/>
          </p:cNvSpPr>
          <p:nvPr>
            <p:ph idx="1"/>
          </p:nvPr>
        </p:nvSpPr>
        <p:spPr/>
        <p:txBody>
          <a:bodyPr/>
          <a:lstStyle/>
          <a:p>
            <a:endParaRPr lang="en-GB"/>
          </a:p>
        </p:txBody>
      </p:sp>
      <p:pic>
        <p:nvPicPr>
          <p:cNvPr id="23554" name="Picture 2" descr="X:\R_Projects\Demographic_Visualisation_IJE\Replications\IJE_Blog\WarMo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0768"/>
            <a:ext cx="5517230" cy="551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48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Cohort</a:t>
            </a:r>
            <a:endParaRPr lang="en-US" dirty="0"/>
          </a:p>
        </p:txBody>
      </p:sp>
      <p:pic>
        <p:nvPicPr>
          <p:cNvPr id="5" name="Content Placeholder 4" descr="Fig5.tif"/>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a:xfrm>
            <a:off x="-396552" y="1324454"/>
            <a:ext cx="10032034" cy="5517232"/>
          </a:xfrm>
        </p:spPr>
      </p:pic>
    </p:spTree>
    <p:extLst>
      <p:ext uri="{BB962C8B-B14F-4D97-AF65-F5344CB8AC3E}">
        <p14:creationId xmlns:p14="http://schemas.microsoft.com/office/powerpoint/2010/main" val="2702807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Natural Experiments</a:t>
            </a:r>
            <a:endParaRPr lang="en-GB" dirty="0"/>
          </a:p>
        </p:txBody>
      </p:sp>
      <p:sp>
        <p:nvSpPr>
          <p:cNvPr id="3" name="Content Placeholder 2"/>
          <p:cNvSpPr>
            <a:spLocks noGrp="1"/>
          </p:cNvSpPr>
          <p:nvPr>
            <p:ph idx="1"/>
          </p:nvPr>
        </p:nvSpPr>
        <p:spPr/>
        <p:txBody>
          <a:bodyPr/>
          <a:lstStyle/>
          <a:p>
            <a:endParaRPr lang="en-GB"/>
          </a:p>
        </p:txBody>
      </p:sp>
      <p:pic>
        <p:nvPicPr>
          <p:cNvPr id="24578" name="Picture 2" descr="X:\R_Projects\Demographic_Visualisation_IJE\Minton_Vanderbloemen_Dorling_2013\Minton_Vanderbloemen_Dorling_2013\45deg\fig7a.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1580238"/>
            <a:ext cx="3773599" cy="5277762"/>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X:\R_Projects\Demographic_Visualisation_IJE\Minton_Vanderbloemen_Dorling_2013\Minton_Vanderbloemen_Dorling_2013\45deg\fig7b.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91" y="1580238"/>
            <a:ext cx="3669747" cy="513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263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introduction to ggplot2</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The </a:t>
            </a:r>
            <a:r>
              <a:rPr lang="en-GB" dirty="0" err="1" smtClean="0"/>
              <a:t>gg</a:t>
            </a:r>
            <a:r>
              <a:rPr lang="en-GB" dirty="0" smtClean="0"/>
              <a:t> in ggplot2 stands for the ‘grammar of graphics’ </a:t>
            </a:r>
          </a:p>
          <a:p>
            <a:r>
              <a:rPr lang="en-GB" dirty="0" smtClean="0"/>
              <a:t>The basic principle of the grammar of graphics was covered yesterday, within the definition of data visualisation.</a:t>
            </a:r>
          </a:p>
          <a:p>
            <a:r>
              <a:rPr lang="en-GB" dirty="0" smtClean="0"/>
              <a:t>Important key concepts:</a:t>
            </a:r>
          </a:p>
          <a:p>
            <a:pPr lvl="1"/>
            <a:r>
              <a:rPr lang="en-GB" dirty="0" smtClean="0"/>
              <a:t>Layers</a:t>
            </a:r>
          </a:p>
          <a:p>
            <a:pPr lvl="1"/>
            <a:r>
              <a:rPr lang="en-GB" dirty="0" smtClean="0"/>
              <a:t>Mapping rules</a:t>
            </a:r>
          </a:p>
          <a:p>
            <a:pPr lvl="1"/>
            <a:r>
              <a:rPr lang="en-GB" dirty="0" smtClean="0"/>
              <a:t>Coordinate systems</a:t>
            </a:r>
          </a:p>
          <a:p>
            <a:pPr lvl="1"/>
            <a:r>
              <a:rPr lang="en-GB" dirty="0" smtClean="0"/>
              <a:t>Aesthetics</a:t>
            </a:r>
          </a:p>
          <a:p>
            <a:pPr lvl="1"/>
            <a:r>
              <a:rPr lang="en-GB" dirty="0" smtClean="0"/>
              <a:t>Geometrics</a:t>
            </a:r>
          </a:p>
          <a:p>
            <a:pPr marL="0" indent="0">
              <a:buNone/>
            </a:pPr>
            <a:endParaRPr lang="en-GB" dirty="0" smtClean="0"/>
          </a:p>
        </p:txBody>
      </p:sp>
    </p:spTree>
    <p:extLst>
      <p:ext uri="{BB962C8B-B14F-4D97-AF65-F5344CB8AC3E}">
        <p14:creationId xmlns:p14="http://schemas.microsoft.com/office/powerpoint/2010/main" val="33804487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Trends: Following a Contour</a:t>
            </a:r>
            <a:endParaRPr lang="en-GB" dirty="0"/>
          </a:p>
        </p:txBody>
      </p:sp>
      <p:sp>
        <p:nvSpPr>
          <p:cNvPr id="3" name="Content Placeholder 2"/>
          <p:cNvSpPr>
            <a:spLocks noGrp="1"/>
          </p:cNvSpPr>
          <p:nvPr>
            <p:ph idx="1"/>
          </p:nvPr>
        </p:nvSpPr>
        <p:spPr/>
        <p:txBody>
          <a:bodyPr/>
          <a:lstStyle/>
          <a:p>
            <a:endParaRPr lang="en-GB"/>
          </a:p>
        </p:txBody>
      </p:sp>
      <p:pic>
        <p:nvPicPr>
          <p:cNvPr id="22530" name="Picture 2" descr="X:\R_Projects\Demographic_Visualisation_IJE\Replications\IJE_Blog\maleB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344960"/>
            <a:ext cx="5517230" cy="551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7543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Male Mortality &amp; The Collapse of Communism</a:t>
            </a:r>
            <a:endParaRPr lang="en-GB" dirty="0"/>
          </a:p>
        </p:txBody>
      </p:sp>
      <p:sp>
        <p:nvSpPr>
          <p:cNvPr id="3" name="Content Placeholder 2"/>
          <p:cNvSpPr>
            <a:spLocks noGrp="1"/>
          </p:cNvSpPr>
          <p:nvPr>
            <p:ph idx="1"/>
          </p:nvPr>
        </p:nvSpPr>
        <p:spPr/>
        <p:txBody>
          <a:bodyPr/>
          <a:lstStyle/>
          <a:p>
            <a:endParaRPr lang="en-GB"/>
          </a:p>
        </p:txBody>
      </p:sp>
      <p:pic>
        <p:nvPicPr>
          <p:cNvPr id="12290" name="Picture 2" descr="X:\R_Projects\SSTE_Replication\Figures\Figure16.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509464"/>
            <a:ext cx="5348536" cy="534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3782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Long Arc of History</a:t>
            </a:r>
            <a:endParaRPr lang="en-GB" dirty="0"/>
          </a:p>
        </p:txBody>
      </p:sp>
      <p:sp>
        <p:nvSpPr>
          <p:cNvPr id="3" name="Content Placeholder 2"/>
          <p:cNvSpPr>
            <a:spLocks noGrp="1"/>
          </p:cNvSpPr>
          <p:nvPr>
            <p:ph idx="1"/>
          </p:nvPr>
        </p:nvSpPr>
        <p:spPr/>
        <p:txBody>
          <a:bodyPr/>
          <a:lstStyle/>
          <a:p>
            <a:endParaRPr lang="en-GB" dirty="0"/>
          </a:p>
        </p:txBody>
      </p:sp>
      <p:pic>
        <p:nvPicPr>
          <p:cNvPr id="4098" name="Picture 2" descr="X:\R_Projects\SSTE_Replication\Figures\Figure08.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166" y="1606423"/>
            <a:ext cx="4531815" cy="4531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X:\R_Projects\SSTE_Replication\Figures\Figure07.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7" y="1625060"/>
            <a:ext cx="4552409" cy="455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85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Italian Bathtubs: Unlogged</a:t>
            </a:r>
            <a:endParaRPr lang="en-US" dirty="0"/>
          </a:p>
        </p:txBody>
      </p:sp>
      <p:pic>
        <p:nvPicPr>
          <p:cNvPr id="4" name="Content Placeholder 3" descr="Fig 1 Italy Males Not Logged.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 r="-82713"/>
          <a:stretch/>
        </p:blipFill>
        <p:spPr>
          <a:xfrm>
            <a:off x="457200" y="1600200"/>
            <a:ext cx="8229600" cy="4525963"/>
          </a:xfrm>
        </p:spPr>
      </p:pic>
      <p:pic>
        <p:nvPicPr>
          <p:cNvPr id="5" name="Picture 4" descr="Fig 2 Unlogge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541" y="1600200"/>
            <a:ext cx="3701259" cy="4626574"/>
          </a:xfrm>
          <a:prstGeom prst="rect">
            <a:avLst/>
          </a:prstGeom>
        </p:spPr>
      </p:pic>
    </p:spTree>
    <p:extLst>
      <p:ext uri="{BB962C8B-B14F-4D97-AF65-F5344CB8AC3E}">
        <p14:creationId xmlns:p14="http://schemas.microsoft.com/office/powerpoint/2010/main" val="18747516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Italian Bathtubs: Logged</a:t>
            </a:r>
            <a:endParaRPr lang="en-US" dirty="0"/>
          </a:p>
        </p:txBody>
      </p:sp>
      <p:pic>
        <p:nvPicPr>
          <p:cNvPr id="4" name="Content Placeholder 3" descr="Fig 3 Italy Males Logged.tiff"/>
          <p:cNvPicPr>
            <a:picLocks noGrp="1" noChangeAspect="1"/>
          </p:cNvPicPr>
          <p:nvPr>
            <p:ph idx="1"/>
          </p:nvPr>
        </p:nvPicPr>
        <p:blipFill>
          <a:blip r:embed="rId2">
            <a:extLst>
              <a:ext uri="{28A0092B-C50C-407E-A947-70E740481C1C}">
                <a14:useLocalDpi xmlns:a14="http://schemas.microsoft.com/office/drawing/2010/main" val="0"/>
              </a:ext>
            </a:extLst>
          </a:blip>
          <a:srcRect l="-47236" r="-47236"/>
          <a:stretch>
            <a:fillRect/>
          </a:stretch>
        </p:blipFill>
        <p:spPr>
          <a:xfrm>
            <a:off x="-1468393" y="1600200"/>
            <a:ext cx="8453784" cy="4525963"/>
          </a:xfrm>
        </p:spPr>
      </p:pic>
      <p:pic>
        <p:nvPicPr>
          <p:cNvPr id="5" name="Picture 4" descr="Fig 4 Logge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133" y="1600200"/>
            <a:ext cx="3665667" cy="4582084"/>
          </a:xfrm>
          <a:prstGeom prst="rect">
            <a:avLst/>
          </a:prstGeom>
        </p:spPr>
      </p:pic>
    </p:spTree>
    <p:extLst>
      <p:ext uri="{BB962C8B-B14F-4D97-AF65-F5344CB8AC3E}">
        <p14:creationId xmlns:p14="http://schemas.microsoft.com/office/powerpoint/2010/main" val="28309431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More Recent Data: Switching to the Logarithmic Lens</a:t>
            </a:r>
            <a:endParaRPr lang="en-GB" dirty="0"/>
          </a:p>
        </p:txBody>
      </p:sp>
      <p:pic>
        <p:nvPicPr>
          <p:cNvPr id="5122" name="Picture 2" descr="X:\R_Projects\SSTE_Replication\Figures\Figure09.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9539"/>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X:\R_Projects\SSTE_Replication\Figures\Figure10.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36508"/>
            <a:ext cx="4575775" cy="457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611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More Recent Data: Switching to the Logarithmic Lens</a:t>
            </a:r>
          </a:p>
        </p:txBody>
      </p:sp>
      <p:pic>
        <p:nvPicPr>
          <p:cNvPr id="13314" name="Picture 2" descr="X:\R_Projects\SSTE_Replication\Figures\Figure17.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700808"/>
            <a:ext cx="4572001"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X:\R_Projects\SSTE_Replication\Figures\Figure18.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8" y="1700808"/>
            <a:ext cx="457200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160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 Male &amp; Female Log Mortality</a:t>
            </a:r>
            <a:endParaRPr lang="en-GB" dirty="0"/>
          </a:p>
        </p:txBody>
      </p:sp>
      <p:pic>
        <p:nvPicPr>
          <p:cNvPr id="7170" name="Picture 2" descr="X:\R_Projects\SSTE_Replication\Figures\Figure11.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 y="1823343"/>
            <a:ext cx="4546736" cy="45467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X:\R_Projects\SSTE_Replication\Figures\Figure12.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736" y="1772816"/>
            <a:ext cx="4597264" cy="459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498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Unexpected Patterns</a:t>
            </a:r>
            <a:endParaRPr lang="en-GB" dirty="0"/>
          </a:p>
        </p:txBody>
      </p:sp>
      <p:sp>
        <p:nvSpPr>
          <p:cNvPr id="3" name="Content Placeholder 2"/>
          <p:cNvSpPr>
            <a:spLocks noGrp="1"/>
          </p:cNvSpPr>
          <p:nvPr>
            <p:ph idx="1"/>
          </p:nvPr>
        </p:nvSpPr>
        <p:spPr/>
        <p:txBody>
          <a:bodyPr/>
          <a:lstStyle/>
          <a:p>
            <a:endParaRPr lang="en-GB"/>
          </a:p>
        </p:txBody>
      </p:sp>
      <p:pic>
        <p:nvPicPr>
          <p:cNvPr id="9218" name="Picture 2" descr="X:\R_Projects\SSTE_Replication\Figures\Figure13.t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16458"/>
            <a:ext cx="4536504" cy="45365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X:\R_Projects\SSTE_Replication\Figures\Figure14.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914" y="1628800"/>
            <a:ext cx="4524163" cy="452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741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Manuscripts\SSTE Manuscript\Figures\CohortProjection.tiff"/>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570" y="1192015"/>
            <a:ext cx="5051926" cy="5158154"/>
          </a:xfrm>
          <a:prstGeom prst="rect">
            <a:avLst/>
          </a:prstGeom>
          <a:solidFill>
            <a:schemeClr val="bg1"/>
          </a:solidFill>
        </p:spPr>
      </p:pic>
      <p:pic>
        <p:nvPicPr>
          <p:cNvPr id="1027" name="Picture 3" descr="X:\Manuscripts\SSTE Manuscript\Figures\EngBath.tiff"/>
          <p:cNvPicPr>
            <a:picLocks noChangeAspect="1" noChangeArrowheads="1"/>
          </p:cNvPicPr>
          <p:nvPr/>
        </p:nvPicPr>
        <p:blipFill rotWithShape="1">
          <a:blip r:embed="rId3" cstate="print">
            <a:clrChange>
              <a:clrFrom>
                <a:srgbClr val="FFFFFF"/>
              </a:clrFrom>
              <a:clrTo>
                <a:srgbClr val="FFFFFF">
                  <a:alpha val="0"/>
                </a:srgbClr>
              </a:clrTo>
            </a:clrChange>
          </a:blip>
          <a:srcRect t="7842" r="1923"/>
          <a:stretch/>
        </p:blipFill>
        <p:spPr bwMode="auto">
          <a:xfrm>
            <a:off x="5220072" y="2992164"/>
            <a:ext cx="3672408" cy="3352651"/>
          </a:xfrm>
          <a:prstGeom prst="rect">
            <a:avLst/>
          </a:prstGeom>
          <a:solidFill>
            <a:schemeClr val="bg1"/>
          </a:solidFill>
          <a:ln>
            <a:noFill/>
          </a:ln>
        </p:spPr>
      </p:pic>
      <p:sp>
        <p:nvSpPr>
          <p:cNvPr id="6" name="TextBox 5"/>
          <p:cNvSpPr txBox="1"/>
          <p:nvPr/>
        </p:nvSpPr>
        <p:spPr>
          <a:xfrm>
            <a:off x="179513" y="188640"/>
            <a:ext cx="5040559" cy="338554"/>
          </a:xfrm>
          <a:prstGeom prst="rect">
            <a:avLst/>
          </a:prstGeom>
          <a:noFill/>
        </p:spPr>
        <p:txBody>
          <a:bodyPr wrap="square" rtlCol="0">
            <a:spAutoFit/>
          </a:bodyPr>
          <a:lstStyle/>
          <a:p>
            <a:pPr algn="ctr"/>
            <a:r>
              <a:rPr lang="en-GB" sz="1600" b="1" dirty="0" smtClean="0">
                <a:latin typeface="+mj-lt"/>
              </a:rPr>
              <a:t>Using shaded contour plots to estimate bathtub curves</a:t>
            </a:r>
          </a:p>
        </p:txBody>
      </p:sp>
      <p:sp>
        <p:nvSpPr>
          <p:cNvPr id="7" name="TextBox 6"/>
          <p:cNvSpPr txBox="1"/>
          <p:nvPr/>
        </p:nvSpPr>
        <p:spPr>
          <a:xfrm>
            <a:off x="0" y="6350169"/>
            <a:ext cx="4932040" cy="507831"/>
          </a:xfrm>
          <a:prstGeom prst="rect">
            <a:avLst/>
          </a:prstGeom>
          <a:noFill/>
        </p:spPr>
        <p:txBody>
          <a:bodyPr wrap="square" rtlCol="0">
            <a:spAutoFit/>
          </a:bodyPr>
          <a:lstStyle/>
          <a:p>
            <a:pPr marL="228600" algn="just"/>
            <a:r>
              <a:rPr lang="en-GB" sz="900" i="1" dirty="0" smtClean="0"/>
              <a:t>a) Contour </a:t>
            </a:r>
            <a:r>
              <a:rPr lang="en-GB" sz="900" i="1" dirty="0"/>
              <a:t>plot of mortality surface for Males, England &amp; Wales with two coloured lines indicating </a:t>
            </a:r>
            <a:r>
              <a:rPr lang="en-GB" sz="900" i="1" dirty="0" smtClean="0"/>
              <a:t>the 1929 cohort (</a:t>
            </a:r>
            <a:r>
              <a:rPr lang="en-GB" sz="900" i="1" dirty="0" smtClean="0">
                <a:solidFill>
                  <a:srgbClr val="FF0000"/>
                </a:solidFill>
              </a:rPr>
              <a:t>red</a:t>
            </a:r>
            <a:r>
              <a:rPr lang="en-GB" sz="900" i="1" dirty="0" smtClean="0"/>
              <a:t>), and a synthetic cohort (cross section) based on age-related mortality in 2008 (</a:t>
            </a:r>
            <a:r>
              <a:rPr lang="en-GB" sz="900" i="1" dirty="0" smtClean="0">
                <a:solidFill>
                  <a:srgbClr val="0070C0"/>
                </a:solidFill>
              </a:rPr>
              <a:t>dashed blue line</a:t>
            </a:r>
            <a:r>
              <a:rPr lang="en-GB" sz="900" i="1" dirty="0" smtClean="0"/>
              <a:t>). </a:t>
            </a:r>
            <a:endParaRPr lang="en-GB" sz="900" i="1" dirty="0"/>
          </a:p>
        </p:txBody>
      </p:sp>
      <p:sp>
        <p:nvSpPr>
          <p:cNvPr id="8" name="TextBox 7"/>
          <p:cNvSpPr txBox="1"/>
          <p:nvPr/>
        </p:nvSpPr>
        <p:spPr>
          <a:xfrm>
            <a:off x="5148064" y="6350169"/>
            <a:ext cx="3744416" cy="230832"/>
          </a:xfrm>
          <a:prstGeom prst="rect">
            <a:avLst/>
          </a:prstGeom>
          <a:noFill/>
        </p:spPr>
        <p:txBody>
          <a:bodyPr wrap="square" rtlCol="0">
            <a:spAutoFit/>
          </a:bodyPr>
          <a:lstStyle/>
          <a:p>
            <a:r>
              <a:rPr lang="en-GB" sz="900" i="1" dirty="0" smtClean="0"/>
              <a:t>b) Mortality as a function of age for the two colour lines added  to figure a</a:t>
            </a:r>
          </a:p>
        </p:txBody>
      </p:sp>
      <p:sp>
        <p:nvSpPr>
          <p:cNvPr id="9" name="TextBox 8"/>
          <p:cNvSpPr txBox="1"/>
          <p:nvPr/>
        </p:nvSpPr>
        <p:spPr>
          <a:xfrm>
            <a:off x="5508104" y="260648"/>
            <a:ext cx="3312368" cy="2731517"/>
          </a:xfrm>
          <a:prstGeom prst="rect">
            <a:avLst/>
          </a:prstGeom>
          <a:noFill/>
        </p:spPr>
        <p:txBody>
          <a:bodyPr wrap="square" rtlCol="0">
            <a:spAutoFit/>
          </a:bodyPr>
          <a:lstStyle/>
          <a:p>
            <a:pPr indent="180000" algn="just"/>
            <a:r>
              <a:rPr lang="en-GB" sz="950" dirty="0" smtClean="0"/>
              <a:t>These figures show how ‘bathtub curves’, mortality rates as a function  of age, can be read from contour maps.</a:t>
            </a:r>
          </a:p>
          <a:p>
            <a:pPr indent="180000" algn="just"/>
            <a:r>
              <a:rPr lang="en-GB" sz="950" dirty="0" smtClean="0"/>
              <a:t>The </a:t>
            </a:r>
            <a:r>
              <a:rPr lang="en-GB" sz="950" b="1" dirty="0" smtClean="0">
                <a:solidFill>
                  <a:srgbClr val="FF0000"/>
                </a:solidFill>
              </a:rPr>
              <a:t>red</a:t>
            </a:r>
            <a:r>
              <a:rPr lang="en-GB" sz="950" dirty="0" smtClean="0">
                <a:solidFill>
                  <a:srgbClr val="FF0000"/>
                </a:solidFill>
              </a:rPr>
              <a:t> </a:t>
            </a:r>
            <a:r>
              <a:rPr lang="en-GB" sz="950" dirty="0" smtClean="0"/>
              <a:t>and </a:t>
            </a:r>
            <a:r>
              <a:rPr lang="en-GB" sz="950" b="1" dirty="0" smtClean="0">
                <a:solidFill>
                  <a:srgbClr val="0070C0"/>
                </a:solidFill>
              </a:rPr>
              <a:t>blue</a:t>
            </a:r>
            <a:r>
              <a:rPr lang="en-GB" sz="950" dirty="0" smtClean="0"/>
              <a:t> lines in figure a indicate two planes which cut the landscape at right angles to both age and year. The corresponding </a:t>
            </a:r>
            <a:r>
              <a:rPr lang="en-GB" sz="950" b="1" dirty="0" smtClean="0">
                <a:solidFill>
                  <a:srgbClr val="FF0000"/>
                </a:solidFill>
              </a:rPr>
              <a:t>red</a:t>
            </a:r>
            <a:r>
              <a:rPr lang="en-GB" sz="950" dirty="0" smtClean="0"/>
              <a:t> and </a:t>
            </a:r>
            <a:r>
              <a:rPr lang="en-GB" sz="950" b="1" dirty="0" smtClean="0">
                <a:solidFill>
                  <a:srgbClr val="0070C0"/>
                </a:solidFill>
              </a:rPr>
              <a:t>blue</a:t>
            </a:r>
            <a:r>
              <a:rPr lang="en-GB" sz="950" dirty="0" smtClean="0"/>
              <a:t> lines in figure b effectively shows what the cross-sections formed by ‘cutting’ these surfaces along the planes would look like, i.e. they are </a:t>
            </a:r>
            <a:r>
              <a:rPr lang="en-GB" sz="950" dirty="0" err="1" smtClean="0"/>
              <a:t>tomographs</a:t>
            </a:r>
            <a:r>
              <a:rPr lang="en-GB" sz="950" dirty="0" smtClean="0"/>
              <a:t>, as commonly used in medical imaging.</a:t>
            </a:r>
          </a:p>
          <a:p>
            <a:pPr indent="180000" algn="just"/>
            <a:r>
              <a:rPr lang="en-GB" sz="950" dirty="0" smtClean="0"/>
              <a:t>The bathtub curve public health researchers really want to  be able to estimate is that associated with the </a:t>
            </a:r>
            <a:r>
              <a:rPr lang="en-GB" sz="950" b="1" dirty="0" smtClean="0">
                <a:solidFill>
                  <a:srgbClr val="7030A0"/>
                </a:solidFill>
              </a:rPr>
              <a:t>thin, dashed purple line </a:t>
            </a:r>
            <a:r>
              <a:rPr lang="en-GB" sz="950" dirty="0" smtClean="0"/>
              <a:t>in figure a. The corresponding </a:t>
            </a:r>
            <a:r>
              <a:rPr lang="en-GB" sz="950" dirty="0" err="1" smtClean="0"/>
              <a:t>tomograph</a:t>
            </a:r>
            <a:r>
              <a:rPr lang="en-GB" sz="950" dirty="0" smtClean="0"/>
              <a:t> produced would be the bathtub curve which will be experienced by a new cohort, in this those case born in 2008. </a:t>
            </a:r>
          </a:p>
          <a:p>
            <a:pPr indent="180000" algn="just"/>
            <a:r>
              <a:rPr lang="en-GB" sz="950" dirty="0" smtClean="0"/>
              <a:t>Although we do not have the data to produce the bathtub, we can estimate it by extrapolating the contours produced from the data we do have. This is likely to produce better estimates for the 2008 cohort than the alternatives shown here.</a:t>
            </a:r>
          </a:p>
          <a:p>
            <a:endParaRPr lang="en-GB" sz="1000" i="1" dirty="0" smtClean="0"/>
          </a:p>
        </p:txBody>
      </p:sp>
      <p:sp>
        <p:nvSpPr>
          <p:cNvPr id="10" name="TextBox 9"/>
          <p:cNvSpPr txBox="1"/>
          <p:nvPr/>
        </p:nvSpPr>
        <p:spPr>
          <a:xfrm>
            <a:off x="251520" y="5949280"/>
            <a:ext cx="473206" cy="261610"/>
          </a:xfrm>
          <a:prstGeom prst="rect">
            <a:avLst/>
          </a:prstGeom>
          <a:noFill/>
        </p:spPr>
        <p:txBody>
          <a:bodyPr wrap="none" rtlCol="0">
            <a:spAutoFit/>
          </a:bodyPr>
          <a:lstStyle/>
          <a:p>
            <a:r>
              <a:rPr lang="en-GB" sz="1100" b="1" dirty="0" smtClean="0"/>
              <a:t>1929</a:t>
            </a:r>
            <a:endParaRPr lang="en-GB" sz="1100" b="1" dirty="0"/>
          </a:p>
        </p:txBody>
      </p:sp>
      <p:sp>
        <p:nvSpPr>
          <p:cNvPr id="11" name="TextBox 10"/>
          <p:cNvSpPr txBox="1"/>
          <p:nvPr/>
        </p:nvSpPr>
        <p:spPr>
          <a:xfrm>
            <a:off x="2411760" y="980728"/>
            <a:ext cx="473206" cy="261610"/>
          </a:xfrm>
          <a:prstGeom prst="rect">
            <a:avLst/>
          </a:prstGeom>
          <a:noFill/>
        </p:spPr>
        <p:txBody>
          <a:bodyPr wrap="none" rtlCol="0">
            <a:spAutoFit/>
          </a:bodyPr>
          <a:lstStyle/>
          <a:p>
            <a:r>
              <a:rPr lang="en-GB" sz="1100" b="1" dirty="0" smtClean="0"/>
              <a:t>2008</a:t>
            </a:r>
            <a:endParaRPr lang="en-GB" sz="1100" b="1" dirty="0"/>
          </a:p>
        </p:txBody>
      </p:sp>
      <p:sp>
        <p:nvSpPr>
          <p:cNvPr id="12" name="TextBox 11"/>
          <p:cNvSpPr txBox="1"/>
          <p:nvPr/>
        </p:nvSpPr>
        <p:spPr>
          <a:xfrm>
            <a:off x="2411760" y="5949280"/>
            <a:ext cx="473206" cy="261610"/>
          </a:xfrm>
          <a:prstGeom prst="rect">
            <a:avLst/>
          </a:prstGeom>
          <a:noFill/>
        </p:spPr>
        <p:txBody>
          <a:bodyPr wrap="none" rtlCol="0">
            <a:spAutoFit/>
          </a:bodyPr>
          <a:lstStyle/>
          <a:p>
            <a:r>
              <a:rPr lang="en-GB" sz="1100" b="1" dirty="0" smtClean="0"/>
              <a:t>2008</a:t>
            </a:r>
            <a:endParaRPr lang="en-GB" sz="1100" b="1" dirty="0"/>
          </a:p>
        </p:txBody>
      </p:sp>
      <p:sp>
        <p:nvSpPr>
          <p:cNvPr id="13" name="TextBox 12"/>
          <p:cNvSpPr txBox="1"/>
          <p:nvPr/>
        </p:nvSpPr>
        <p:spPr>
          <a:xfrm>
            <a:off x="4572000" y="980728"/>
            <a:ext cx="473206" cy="261610"/>
          </a:xfrm>
          <a:prstGeom prst="rect">
            <a:avLst/>
          </a:prstGeom>
          <a:noFill/>
        </p:spPr>
        <p:txBody>
          <a:bodyPr wrap="none" rtlCol="0">
            <a:spAutoFit/>
          </a:bodyPr>
          <a:lstStyle/>
          <a:p>
            <a:r>
              <a:rPr lang="en-GB" sz="1100" b="1" dirty="0" smtClean="0"/>
              <a:t>2089</a:t>
            </a:r>
            <a:endParaRPr lang="en-GB" sz="1100" b="1" dirty="0"/>
          </a:p>
        </p:txBody>
      </p:sp>
      <p:sp>
        <p:nvSpPr>
          <p:cNvPr id="15" name="Rectangle 14"/>
          <p:cNvSpPr/>
          <p:nvPr/>
        </p:nvSpPr>
        <p:spPr>
          <a:xfrm>
            <a:off x="323528" y="692696"/>
            <a:ext cx="2232248" cy="261610"/>
          </a:xfrm>
          <a:prstGeom prst="rect">
            <a:avLst/>
          </a:prstGeom>
        </p:spPr>
        <p:txBody>
          <a:bodyPr wrap="square">
            <a:spAutoFit/>
          </a:bodyPr>
          <a:lstStyle/>
          <a:p>
            <a:r>
              <a:rPr lang="en-GB" sz="1100" i="1" dirty="0" smtClean="0">
                <a:hlinkClick r:id="rId4"/>
              </a:rPr>
              <a:t>Jonathan.minton@glasgow.ac.uk</a:t>
            </a:r>
            <a:r>
              <a:rPr lang="en-GB" sz="1100" i="1" dirty="0" smtClean="0"/>
              <a:t> </a:t>
            </a:r>
            <a:endParaRPr lang="en-GB" sz="1100" dirty="0"/>
          </a:p>
        </p:txBody>
      </p:sp>
      <p:sp>
        <p:nvSpPr>
          <p:cNvPr id="16" name="Rectangle 15"/>
          <p:cNvSpPr/>
          <p:nvPr/>
        </p:nvSpPr>
        <p:spPr>
          <a:xfrm>
            <a:off x="3563888" y="476672"/>
            <a:ext cx="1512168" cy="261610"/>
          </a:xfrm>
          <a:prstGeom prst="rect">
            <a:avLst/>
          </a:prstGeom>
        </p:spPr>
        <p:txBody>
          <a:bodyPr wrap="square">
            <a:spAutoFit/>
          </a:bodyPr>
          <a:lstStyle/>
          <a:p>
            <a:pPr algn="r"/>
            <a:r>
              <a:rPr lang="en-GB" sz="1100" i="1" dirty="0" smtClean="0"/>
              <a:t>University of Glasgow</a:t>
            </a:r>
          </a:p>
        </p:txBody>
      </p:sp>
      <p:sp>
        <p:nvSpPr>
          <p:cNvPr id="18" name="Rectangle 17"/>
          <p:cNvSpPr/>
          <p:nvPr/>
        </p:nvSpPr>
        <p:spPr>
          <a:xfrm>
            <a:off x="323528" y="476672"/>
            <a:ext cx="1156086" cy="261610"/>
          </a:xfrm>
          <a:prstGeom prst="rect">
            <a:avLst/>
          </a:prstGeom>
        </p:spPr>
        <p:txBody>
          <a:bodyPr wrap="none">
            <a:spAutoFit/>
          </a:bodyPr>
          <a:lstStyle/>
          <a:p>
            <a:r>
              <a:rPr lang="en-GB" sz="1100" i="1" dirty="0" smtClean="0"/>
              <a:t>Jonathan Minton</a:t>
            </a:r>
            <a:endParaRPr lang="en-GB" sz="1100" dirty="0"/>
          </a:p>
        </p:txBody>
      </p:sp>
      <p:sp>
        <p:nvSpPr>
          <p:cNvPr id="19" name="Rectangle 18"/>
          <p:cNvSpPr/>
          <p:nvPr/>
        </p:nvSpPr>
        <p:spPr>
          <a:xfrm>
            <a:off x="3923928" y="692696"/>
            <a:ext cx="1140056" cy="261610"/>
          </a:xfrm>
          <a:prstGeom prst="rect">
            <a:avLst/>
          </a:prstGeom>
        </p:spPr>
        <p:txBody>
          <a:bodyPr wrap="none">
            <a:spAutoFit/>
          </a:bodyPr>
          <a:lstStyle/>
          <a:p>
            <a:pPr algn="r"/>
            <a:r>
              <a:rPr lang="en-GB" sz="1100" dirty="0" smtClean="0"/>
              <a:t>24 October 2013</a:t>
            </a:r>
          </a:p>
        </p:txBody>
      </p:sp>
    </p:spTree>
    <p:extLst>
      <p:ext uri="{BB962C8B-B14F-4D97-AF65-F5344CB8AC3E}">
        <p14:creationId xmlns:p14="http://schemas.microsoft.com/office/powerpoint/2010/main" val="3761183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the grammar of graphics?</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A book by the statistician Leland Wilkinson</a:t>
            </a:r>
          </a:p>
          <a:p>
            <a:r>
              <a:rPr lang="en-GB" dirty="0" smtClean="0"/>
              <a:t>Provides a language/framework for thinking about and describing data visualisations.</a:t>
            </a:r>
          </a:p>
          <a:p>
            <a:r>
              <a:rPr lang="en-GB" dirty="0" smtClean="0"/>
              <a:t>Wilkinson has worked mainly with SPSS, and with colleagues at SPSS developed the program </a:t>
            </a:r>
            <a:r>
              <a:rPr lang="en-GB" dirty="0" err="1" smtClean="0"/>
              <a:t>nVizn</a:t>
            </a:r>
            <a:r>
              <a:rPr lang="en-GB" dirty="0" smtClean="0"/>
              <a:t>, which applies the ‘grammar of graphics’ approach</a:t>
            </a:r>
          </a:p>
          <a:p>
            <a:pPr lvl="1"/>
            <a:r>
              <a:rPr lang="en-GB" dirty="0">
                <a:hlinkClick r:id="rId2"/>
              </a:rPr>
              <a:t>http://www.cs.uic.edu/~</a:t>
            </a:r>
            <a:r>
              <a:rPr lang="en-GB" dirty="0" smtClean="0">
                <a:hlinkClick r:id="rId2"/>
              </a:rPr>
              <a:t>wilkinson/Publications/ibm.pdf</a:t>
            </a:r>
            <a:endParaRPr lang="en-GB" dirty="0" smtClean="0"/>
          </a:p>
          <a:p>
            <a:pPr lvl="1"/>
            <a:r>
              <a:rPr lang="en-GB" dirty="0">
                <a:hlinkClick r:id="rId3"/>
              </a:rPr>
              <a:t>http://www.cs.uic.edu/~</a:t>
            </a:r>
            <a:r>
              <a:rPr lang="en-GB" dirty="0" smtClean="0">
                <a:hlinkClick r:id="rId3"/>
              </a:rPr>
              <a:t>wilkinson/nViZn/nvizn.html</a:t>
            </a:r>
            <a:endParaRPr lang="en-GB" dirty="0" smtClean="0"/>
          </a:p>
          <a:p>
            <a:r>
              <a:rPr lang="en-GB" dirty="0" smtClean="0"/>
              <a:t>However, because of the increasing popularity of R, Wilkinson’s grammar of graphics principles have had more influence mediated through Hadley Wickham, the creator of the ggplot2 package</a:t>
            </a:r>
          </a:p>
          <a:p>
            <a:pPr marL="457200" lvl="1" indent="0">
              <a:buNone/>
            </a:pPr>
            <a:r>
              <a:rPr lang="en-GB" dirty="0"/>
              <a:t>	</a:t>
            </a:r>
          </a:p>
        </p:txBody>
      </p:sp>
    </p:spTree>
    <p:extLst>
      <p:ext uri="{BB962C8B-B14F-4D97-AF65-F5344CB8AC3E}">
        <p14:creationId xmlns:p14="http://schemas.microsoft.com/office/powerpoint/2010/main" val="3353031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Current Publications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Minton, </a:t>
            </a:r>
            <a:r>
              <a:rPr lang="en-US" dirty="0" err="1" smtClean="0"/>
              <a:t>Vanderbloemen</a:t>
            </a:r>
            <a:r>
              <a:rPr lang="en-US" dirty="0" smtClean="0"/>
              <a:t>, Dorling (2013)</a:t>
            </a:r>
          </a:p>
          <a:p>
            <a:pPr lvl="1"/>
            <a:r>
              <a:rPr lang="en-US" dirty="0" smtClean="0"/>
              <a:t>‘</a:t>
            </a:r>
            <a:r>
              <a:rPr lang="en-US" dirty="0" err="1" smtClean="0"/>
              <a:t>Visualising</a:t>
            </a:r>
            <a:r>
              <a:rPr lang="en-US" dirty="0" smtClean="0"/>
              <a:t> Europe’s Demographic Scars with </a:t>
            </a:r>
            <a:r>
              <a:rPr lang="en-US" dirty="0" err="1" smtClean="0"/>
              <a:t>Coplots</a:t>
            </a:r>
            <a:r>
              <a:rPr lang="en-US" dirty="0" smtClean="0"/>
              <a:t> and Contour Plots’, </a:t>
            </a:r>
            <a:r>
              <a:rPr lang="en-US" i="1" dirty="0" smtClean="0"/>
              <a:t>International Journal of Epidemiology </a:t>
            </a:r>
          </a:p>
          <a:p>
            <a:pPr lvl="1"/>
            <a:r>
              <a:rPr lang="en-US" dirty="0">
                <a:hlinkClick r:id="rId2"/>
              </a:rPr>
              <a:t>http://www.ncbi.nlm.nih.gov/pubmed/</a:t>
            </a:r>
            <a:r>
              <a:rPr lang="en-US" dirty="0" smtClean="0">
                <a:hlinkClick r:id="rId2"/>
              </a:rPr>
              <a:t>24062300</a:t>
            </a:r>
            <a:endParaRPr lang="en-US" dirty="0" smtClean="0"/>
          </a:p>
          <a:p>
            <a:r>
              <a:rPr lang="en-US" dirty="0" smtClean="0"/>
              <a:t>Minton (2014a)</a:t>
            </a:r>
          </a:p>
          <a:p>
            <a:pPr lvl="1"/>
            <a:r>
              <a:rPr lang="en-US" dirty="0" smtClean="0"/>
              <a:t>‘Logs, Lifelines and Lie Factors’, </a:t>
            </a:r>
            <a:r>
              <a:rPr lang="en-US" i="1" dirty="0" smtClean="0"/>
              <a:t>Environment &amp; Planning A</a:t>
            </a:r>
          </a:p>
          <a:p>
            <a:pPr lvl="1"/>
            <a:r>
              <a:rPr lang="en-US" dirty="0" smtClean="0">
                <a:hlinkClick r:id="rId3"/>
              </a:rPr>
              <a:t>http://www.envplan.com/abstract.cgi?id=a130208g</a:t>
            </a:r>
            <a:endParaRPr lang="en-US" dirty="0" smtClean="0"/>
          </a:p>
          <a:p>
            <a:r>
              <a:rPr lang="en-US" dirty="0" smtClean="0"/>
              <a:t>Minton (2014b) </a:t>
            </a:r>
          </a:p>
          <a:p>
            <a:pPr lvl="1"/>
            <a:r>
              <a:rPr lang="en-US" dirty="0" smtClean="0"/>
              <a:t>‘Real Geographies and Virtual Landscapes’, </a:t>
            </a:r>
            <a:r>
              <a:rPr lang="en-US" i="1" dirty="0" smtClean="0"/>
              <a:t>Spatial &amp; Spatiotemporal Epidemiology</a:t>
            </a:r>
          </a:p>
          <a:p>
            <a:pPr lvl="1"/>
            <a:r>
              <a:rPr lang="en-US" dirty="0">
                <a:hlinkClick r:id="rId4"/>
              </a:rPr>
              <a:t>http://</a:t>
            </a:r>
            <a:r>
              <a:rPr lang="en-US" dirty="0" smtClean="0">
                <a:hlinkClick r:id="rId4"/>
              </a:rPr>
              <a:t>www.sciencedirect.com/science/article/pii/S1877584514000173</a:t>
            </a:r>
            <a:endParaRPr lang="en-US" dirty="0" smtClean="0"/>
          </a:p>
          <a:p>
            <a:r>
              <a:rPr lang="en-US" dirty="0" smtClean="0"/>
              <a:t>Minton (2014c)</a:t>
            </a:r>
          </a:p>
          <a:p>
            <a:pPr lvl="1"/>
            <a:r>
              <a:rPr lang="en-US" dirty="0" smtClean="0"/>
              <a:t>‘If Europe were a country…”, </a:t>
            </a:r>
            <a:r>
              <a:rPr lang="en-US" i="1" dirty="0" smtClean="0"/>
              <a:t>Environment &amp; Planning A</a:t>
            </a:r>
          </a:p>
          <a:p>
            <a:pPr lvl="1"/>
            <a:r>
              <a:rPr lang="en-US" dirty="0" smtClean="0"/>
              <a:t>Accepted</a:t>
            </a:r>
          </a:p>
          <a:p>
            <a:r>
              <a:rPr lang="en-US" dirty="0" smtClean="0"/>
              <a:t>Minton (2014d???)</a:t>
            </a:r>
          </a:p>
          <a:p>
            <a:pPr lvl="1"/>
            <a:r>
              <a:rPr lang="en-US" dirty="0" smtClean="0"/>
              <a:t>‘Hunting Demographic Ghosts’, </a:t>
            </a:r>
            <a:r>
              <a:rPr lang="en-US" i="1" dirty="0" smtClean="0"/>
              <a:t>Environment &amp; Planning A</a:t>
            </a:r>
          </a:p>
          <a:p>
            <a:pPr lvl="1"/>
            <a:r>
              <a:rPr lang="en-US" dirty="0" smtClean="0"/>
              <a:t>Under review</a:t>
            </a:r>
          </a:p>
          <a:p>
            <a:pPr lvl="1"/>
            <a:endParaRPr lang="en-US" dirty="0" smtClean="0"/>
          </a:p>
          <a:p>
            <a:pPr lvl="1"/>
            <a:endParaRPr lang="en-US" dirty="0"/>
          </a:p>
        </p:txBody>
      </p:sp>
    </p:spTree>
    <p:extLst>
      <p:ext uri="{BB962C8B-B14F-4D97-AF65-F5344CB8AC3E}">
        <p14:creationId xmlns:p14="http://schemas.microsoft.com/office/powerpoint/2010/main" val="36251481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Research Avenues</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Visualisation Approach</a:t>
            </a:r>
          </a:p>
          <a:p>
            <a:pPr lvl="1"/>
            <a:r>
              <a:rPr lang="en-GB" dirty="0" smtClean="0"/>
              <a:t>Graphics engines</a:t>
            </a:r>
          </a:p>
          <a:p>
            <a:pPr lvl="1"/>
            <a:r>
              <a:rPr lang="en-GB" dirty="0" smtClean="0"/>
              <a:t>3D printing</a:t>
            </a:r>
          </a:p>
          <a:p>
            <a:pPr lvl="1"/>
            <a:endParaRPr lang="en-GB" dirty="0" smtClean="0"/>
          </a:p>
          <a:p>
            <a:r>
              <a:rPr lang="en-GB" dirty="0" smtClean="0"/>
              <a:t>Modelling</a:t>
            </a:r>
          </a:p>
          <a:p>
            <a:pPr lvl="1"/>
            <a:r>
              <a:rPr lang="en-GB" dirty="0" smtClean="0"/>
              <a:t>Formalising estimation of counterfactuals</a:t>
            </a:r>
          </a:p>
          <a:p>
            <a:pPr lvl="1"/>
            <a:r>
              <a:rPr lang="en-GB" dirty="0" smtClean="0"/>
              <a:t>Comparison between nations</a:t>
            </a:r>
          </a:p>
          <a:p>
            <a:endParaRPr lang="en-GB" dirty="0" smtClean="0"/>
          </a:p>
          <a:p>
            <a:r>
              <a:rPr lang="en-GB" dirty="0" smtClean="0"/>
              <a:t>Sources of Data</a:t>
            </a:r>
          </a:p>
          <a:p>
            <a:pPr lvl="1"/>
            <a:r>
              <a:rPr lang="en-GB" dirty="0" smtClean="0"/>
              <a:t>Population Statistics</a:t>
            </a:r>
          </a:p>
          <a:p>
            <a:pPr lvl="1"/>
            <a:r>
              <a:rPr lang="en-GB" dirty="0" smtClean="0"/>
              <a:t>World Health Organisation</a:t>
            </a:r>
          </a:p>
          <a:p>
            <a:pPr lvl="1"/>
            <a:r>
              <a:rPr lang="en-GB" dirty="0" smtClean="0"/>
              <a:t>Human Fertility Database</a:t>
            </a:r>
          </a:p>
          <a:p>
            <a:endParaRPr lang="en-GB" dirty="0"/>
          </a:p>
          <a:p>
            <a:pPr marL="0" indent="0">
              <a:buNone/>
            </a:pPr>
            <a:r>
              <a:rPr lang="en-GB" i="1" dirty="0" smtClean="0"/>
              <a:t>But… hundreds of visualisations are already available.</a:t>
            </a:r>
          </a:p>
          <a:p>
            <a:pPr marL="0" indent="0" algn="r">
              <a:buNone/>
            </a:pPr>
            <a:r>
              <a:rPr lang="en-GB" i="1" dirty="0" smtClean="0">
                <a:solidFill>
                  <a:srgbClr val="FF0000"/>
                </a:solidFill>
              </a:rPr>
              <a:t>Why not develop and explore your own?</a:t>
            </a:r>
            <a:endParaRPr lang="en-GB" i="1" dirty="0">
              <a:solidFill>
                <a:srgbClr val="FF0000"/>
              </a:solidFill>
            </a:endParaRPr>
          </a:p>
        </p:txBody>
      </p:sp>
    </p:spTree>
    <p:extLst>
      <p:ext uri="{BB962C8B-B14F-4D97-AF65-F5344CB8AC3E}">
        <p14:creationId xmlns:p14="http://schemas.microsoft.com/office/powerpoint/2010/main" val="26087717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RunMyCode</a:t>
            </a:r>
            <a:r>
              <a:rPr lang="en-GB" dirty="0" smtClean="0"/>
              <a:t> &amp; </a:t>
            </a:r>
            <a:r>
              <a:rPr lang="en-GB" dirty="0" err="1" smtClean="0"/>
              <a:t>GitHub</a:t>
            </a:r>
            <a:endParaRPr lang="en-GB" dirty="0"/>
          </a:p>
        </p:txBody>
      </p:sp>
      <p:sp>
        <p:nvSpPr>
          <p:cNvPr id="3" name="Content Placeholder 2"/>
          <p:cNvSpPr>
            <a:spLocks noGrp="1"/>
          </p:cNvSpPr>
          <p:nvPr>
            <p:ph idx="1"/>
          </p:nvPr>
        </p:nvSpPr>
        <p:spPr/>
        <p:txBody>
          <a:bodyPr>
            <a:normAutofit/>
          </a:bodyPr>
          <a:lstStyle/>
          <a:p>
            <a:r>
              <a:rPr lang="en-GB" sz="1600" dirty="0">
                <a:hlinkClick r:id="rId2"/>
              </a:rPr>
              <a:t>https://www.sheffield.ac.uk/scharr/sections/heds/ije</a:t>
            </a:r>
            <a:endParaRPr lang="en-GB" sz="1600" dirty="0"/>
          </a:p>
          <a:p>
            <a:endParaRPr lang="en-GB" dirty="0" smtClean="0">
              <a:hlinkClick r:id="rId3"/>
            </a:endParaRPr>
          </a:p>
          <a:p>
            <a:endParaRPr lang="en-GB" dirty="0">
              <a:hlinkClick r:id="rId3"/>
            </a:endParaRPr>
          </a:p>
          <a:p>
            <a:endParaRPr lang="en-GB" dirty="0" smtClean="0">
              <a:hlinkClick r:id="rId3"/>
            </a:endParaRPr>
          </a:p>
          <a:p>
            <a:endParaRPr lang="en-GB" dirty="0">
              <a:hlinkClick r:id="rId3"/>
            </a:endParaRPr>
          </a:p>
          <a:p>
            <a:endParaRPr lang="en-GB" dirty="0" smtClean="0">
              <a:hlinkClick r:id="rId3"/>
            </a:endParaRPr>
          </a:p>
          <a:p>
            <a:endParaRPr lang="en-GB" sz="1600" dirty="0" smtClean="0">
              <a:hlinkClick r:id="rId3"/>
            </a:endParaRPr>
          </a:p>
          <a:p>
            <a:endParaRPr lang="en-GB" sz="1600" dirty="0">
              <a:hlinkClick r:id="rId3"/>
            </a:endParaRPr>
          </a:p>
          <a:p>
            <a:endParaRPr lang="en-GB" sz="1600" dirty="0" smtClean="0">
              <a:hlinkClick r:id="rId3"/>
            </a:endParaRPr>
          </a:p>
          <a:p>
            <a:r>
              <a:rPr lang="en-GB" sz="1600" dirty="0" smtClean="0">
                <a:hlinkClick r:id="rId3"/>
              </a:rPr>
              <a:t>http</a:t>
            </a:r>
            <a:r>
              <a:rPr lang="en-GB" sz="1600" dirty="0">
                <a:hlinkClick r:id="rId3"/>
              </a:rPr>
              <a:t>://</a:t>
            </a:r>
            <a:r>
              <a:rPr lang="en-GB" sz="1600" dirty="0" smtClean="0">
                <a:hlinkClick r:id="rId3"/>
              </a:rPr>
              <a:t>www.runmycode.org/companion/view/631</a:t>
            </a:r>
            <a:endParaRPr lang="en-GB" sz="1600" dirty="0" smtClean="0"/>
          </a:p>
          <a:p>
            <a:endParaRPr lang="en-GB" sz="1600" dirty="0" smtClean="0"/>
          </a:p>
          <a:p>
            <a:endParaRPr lang="en-GB"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58" t="9656" r="55924" b="7772"/>
          <a:stretch/>
        </p:blipFill>
        <p:spPr bwMode="auto">
          <a:xfrm>
            <a:off x="1115616" y="2204864"/>
            <a:ext cx="3522260" cy="329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8372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RunMyCode</a:t>
            </a:r>
            <a:r>
              <a:rPr lang="en-GB" dirty="0" smtClean="0"/>
              <a:t> &amp; </a:t>
            </a:r>
            <a:r>
              <a:rPr lang="en-GB" dirty="0" err="1" smtClean="0"/>
              <a:t>GitHub</a:t>
            </a:r>
            <a:endParaRPr lang="en-GB" dirty="0"/>
          </a:p>
        </p:txBody>
      </p:sp>
      <p:sp>
        <p:nvSpPr>
          <p:cNvPr id="3" name="Content Placeholder 2"/>
          <p:cNvSpPr>
            <a:spLocks noGrp="1"/>
          </p:cNvSpPr>
          <p:nvPr>
            <p:ph idx="1"/>
          </p:nvPr>
        </p:nvSpPr>
        <p:spPr/>
        <p:txBody>
          <a:bodyPr>
            <a:normAutofit/>
          </a:bodyPr>
          <a:lstStyle/>
          <a:p>
            <a:r>
              <a:rPr lang="en-GB" sz="1600" dirty="0">
                <a:hlinkClick r:id="rId2"/>
              </a:rPr>
              <a:t>https://www.sheffield.ac.uk/scharr/sections/heds/ije</a:t>
            </a:r>
            <a:endParaRPr lang="en-GB" sz="1600" dirty="0"/>
          </a:p>
          <a:p>
            <a:endParaRPr lang="en-GB" dirty="0" smtClean="0">
              <a:hlinkClick r:id="rId3"/>
            </a:endParaRPr>
          </a:p>
          <a:p>
            <a:endParaRPr lang="en-GB" dirty="0">
              <a:hlinkClick r:id="rId3"/>
            </a:endParaRPr>
          </a:p>
          <a:p>
            <a:endParaRPr lang="en-GB" dirty="0" smtClean="0">
              <a:hlinkClick r:id="rId3"/>
            </a:endParaRPr>
          </a:p>
          <a:p>
            <a:endParaRPr lang="en-GB" dirty="0">
              <a:hlinkClick r:id="rId3"/>
            </a:endParaRPr>
          </a:p>
          <a:p>
            <a:endParaRPr lang="en-GB" dirty="0" smtClean="0">
              <a:hlinkClick r:id="rId3"/>
            </a:endParaRPr>
          </a:p>
          <a:p>
            <a:endParaRPr lang="en-GB" sz="1600" dirty="0" smtClean="0">
              <a:hlinkClick r:id="rId3"/>
            </a:endParaRPr>
          </a:p>
          <a:p>
            <a:endParaRPr lang="en-GB" sz="1600" dirty="0">
              <a:hlinkClick r:id="rId3"/>
            </a:endParaRPr>
          </a:p>
          <a:p>
            <a:endParaRPr lang="en-GB" sz="1600" dirty="0" smtClean="0">
              <a:hlinkClick r:id="rId3"/>
            </a:endParaRPr>
          </a:p>
          <a:p>
            <a:r>
              <a:rPr lang="en-GB" sz="1600" dirty="0" smtClean="0">
                <a:hlinkClick r:id="rId3"/>
              </a:rPr>
              <a:t>http</a:t>
            </a:r>
            <a:r>
              <a:rPr lang="en-GB" sz="1600" dirty="0">
                <a:hlinkClick r:id="rId3"/>
              </a:rPr>
              <a:t>://</a:t>
            </a:r>
            <a:r>
              <a:rPr lang="en-GB" sz="1600" dirty="0" smtClean="0">
                <a:hlinkClick r:id="rId3"/>
              </a:rPr>
              <a:t>www.runmycode.org/companion/view/631</a:t>
            </a:r>
            <a:endParaRPr lang="en-GB" sz="1600" dirty="0" smtClean="0"/>
          </a:p>
          <a:p>
            <a:endParaRPr lang="en-GB" sz="1600" dirty="0" smtClean="0"/>
          </a:p>
          <a:p>
            <a:endParaRPr lang="en-GB"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58" t="9656" r="55924" b="7772"/>
          <a:stretch/>
        </p:blipFill>
        <p:spPr bwMode="auto">
          <a:xfrm>
            <a:off x="1115616" y="2204864"/>
            <a:ext cx="3522260" cy="329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rame 3"/>
          <p:cNvSpPr/>
          <p:nvPr/>
        </p:nvSpPr>
        <p:spPr>
          <a:xfrm>
            <a:off x="1547664" y="3212976"/>
            <a:ext cx="360040" cy="108012"/>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Frame 5"/>
          <p:cNvSpPr/>
          <p:nvPr/>
        </p:nvSpPr>
        <p:spPr>
          <a:xfrm>
            <a:off x="3059832" y="4986754"/>
            <a:ext cx="1152128" cy="108012"/>
          </a:xfrm>
          <a:prstGeom prst="frame">
            <a:avLst>
              <a:gd name="adj1" fmla="val 0"/>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p:cNvSpPr txBox="1"/>
          <p:nvPr/>
        </p:nvSpPr>
        <p:spPr>
          <a:xfrm>
            <a:off x="5519132" y="2204864"/>
            <a:ext cx="2409121" cy="523220"/>
          </a:xfrm>
          <a:prstGeom prst="rect">
            <a:avLst/>
          </a:prstGeom>
          <a:noFill/>
        </p:spPr>
        <p:txBody>
          <a:bodyPr wrap="none" rtlCol="0">
            <a:spAutoFit/>
          </a:bodyPr>
          <a:lstStyle/>
          <a:p>
            <a:r>
              <a:rPr lang="en-GB" sz="2800" dirty="0" smtClean="0">
                <a:solidFill>
                  <a:srgbClr val="FF0000"/>
                </a:solidFill>
              </a:rPr>
              <a:t>The SSTE Paper</a:t>
            </a:r>
            <a:endParaRPr lang="en-GB" sz="2800" dirty="0">
              <a:solidFill>
                <a:srgbClr val="FF0000"/>
              </a:solidFill>
            </a:endParaRPr>
          </a:p>
        </p:txBody>
      </p:sp>
      <p:sp>
        <p:nvSpPr>
          <p:cNvPr id="8" name="TextBox 7"/>
          <p:cNvSpPr txBox="1"/>
          <p:nvPr/>
        </p:nvSpPr>
        <p:spPr>
          <a:xfrm>
            <a:off x="5580112" y="4463534"/>
            <a:ext cx="2666243" cy="523220"/>
          </a:xfrm>
          <a:prstGeom prst="rect">
            <a:avLst/>
          </a:prstGeom>
          <a:noFill/>
        </p:spPr>
        <p:txBody>
          <a:bodyPr wrap="none" rtlCol="0">
            <a:spAutoFit/>
          </a:bodyPr>
          <a:lstStyle/>
          <a:p>
            <a:r>
              <a:rPr lang="en-GB" sz="2800" dirty="0" smtClean="0">
                <a:solidFill>
                  <a:schemeClr val="tx2"/>
                </a:solidFill>
              </a:rPr>
              <a:t>The </a:t>
            </a:r>
            <a:r>
              <a:rPr lang="en-GB" sz="2800" dirty="0" err="1" smtClean="0">
                <a:solidFill>
                  <a:schemeClr val="tx2"/>
                </a:solidFill>
              </a:rPr>
              <a:t>GitHub</a:t>
            </a:r>
            <a:r>
              <a:rPr lang="en-GB" sz="2800" dirty="0" smtClean="0">
                <a:solidFill>
                  <a:schemeClr val="tx2"/>
                </a:solidFill>
              </a:rPr>
              <a:t> Repo</a:t>
            </a:r>
            <a:endParaRPr lang="en-GB" sz="2800" dirty="0">
              <a:solidFill>
                <a:schemeClr val="tx2"/>
              </a:solidFill>
            </a:endParaRPr>
          </a:p>
        </p:txBody>
      </p:sp>
      <p:cxnSp>
        <p:nvCxnSpPr>
          <p:cNvPr id="9" name="Straight Connector 8"/>
          <p:cNvCxnSpPr>
            <a:stCxn id="4" idx="3"/>
            <a:endCxn id="5" idx="1"/>
          </p:cNvCxnSpPr>
          <p:nvPr/>
        </p:nvCxnSpPr>
        <p:spPr>
          <a:xfrm flipV="1">
            <a:off x="1907704" y="2466474"/>
            <a:ext cx="3611428" cy="80050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8" idx="1"/>
          </p:cNvCxnSpPr>
          <p:nvPr/>
        </p:nvCxnSpPr>
        <p:spPr>
          <a:xfrm flipV="1">
            <a:off x="4211960" y="4725144"/>
            <a:ext cx="1368152" cy="315616"/>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225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code itself</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dirty="0" smtClean="0"/>
              <a:t>Fetch HMD </a:t>
            </a:r>
            <a:r>
              <a:rPr lang="en-GB" dirty="0" err="1" smtClean="0"/>
              <a:t>Zipfiles</a:t>
            </a:r>
            <a:endParaRPr lang="en-GB" dirty="0" smtClean="0"/>
          </a:p>
          <a:p>
            <a:pPr marL="514350" indent="-514350">
              <a:buFont typeface="+mj-lt"/>
              <a:buAutoNum type="arabicPeriod"/>
            </a:pPr>
            <a:r>
              <a:rPr lang="en-GB" dirty="0" smtClean="0"/>
              <a:t>Produce death rate data for each country</a:t>
            </a:r>
          </a:p>
          <a:p>
            <a:pPr marL="514350" indent="-514350">
              <a:buFont typeface="+mj-lt"/>
              <a:buAutoNum type="arabicPeriod"/>
            </a:pPr>
            <a:r>
              <a:rPr lang="en-GB" dirty="0" smtClean="0"/>
              <a:t>Automate producing and labelling of </a:t>
            </a:r>
            <a:r>
              <a:rPr lang="en-GB" dirty="0" err="1" smtClean="0"/>
              <a:t>coplots</a:t>
            </a:r>
            <a:r>
              <a:rPr lang="en-GB" dirty="0" smtClean="0"/>
              <a:t> </a:t>
            </a:r>
            <a:r>
              <a:rPr lang="en-GB" smtClean="0"/>
              <a:t>and Lexis </a:t>
            </a:r>
            <a:r>
              <a:rPr lang="en-GB" dirty="0" smtClean="0"/>
              <a:t>plots</a:t>
            </a:r>
            <a:endParaRPr lang="en-GB" dirty="0"/>
          </a:p>
        </p:txBody>
      </p:sp>
    </p:spTree>
    <p:extLst>
      <p:ext uri="{BB962C8B-B14F-4D97-AF65-F5344CB8AC3E}">
        <p14:creationId xmlns:p14="http://schemas.microsoft.com/office/powerpoint/2010/main" val="1160391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Structure of Code </a:t>
            </a:r>
            <a:endParaRPr lang="en-GB" dirty="0"/>
          </a:p>
        </p:txBody>
      </p:sp>
      <p:sp>
        <p:nvSpPr>
          <p:cNvPr id="3" name="Content Placeholder 2"/>
          <p:cNvSpPr>
            <a:spLocks noGrp="1"/>
          </p:cNvSpPr>
          <p:nvPr>
            <p:ph idx="1"/>
          </p:nvPr>
        </p:nvSpPr>
        <p:spPr/>
        <p:txBody>
          <a:bodyPr>
            <a:normAutofit fontScale="32500" lnSpcReduction="20000"/>
          </a:bodyPr>
          <a:lstStyle/>
          <a:p>
            <a:pPr marL="0" indent="0">
              <a:buNone/>
            </a:pPr>
            <a:r>
              <a:rPr lang="en-GB" dirty="0" err="1">
                <a:latin typeface="Verdana" panose="020B0604030504040204" pitchFamily="34" charset="0"/>
                <a:ea typeface="Verdana" panose="020B0604030504040204" pitchFamily="34" charset="0"/>
                <a:cs typeface="Verdana" panose="020B0604030504040204" pitchFamily="34" charset="0"/>
              </a:rPr>
              <a:t>rm</a:t>
            </a:r>
            <a:r>
              <a:rPr lang="en-GB" dirty="0">
                <a:latin typeface="Verdana" panose="020B0604030504040204" pitchFamily="34" charset="0"/>
                <a:ea typeface="Verdana" panose="020B0604030504040204" pitchFamily="34" charset="0"/>
                <a:cs typeface="Verdana" panose="020B0604030504040204" pitchFamily="34" charset="0"/>
              </a:rPr>
              <a:t>(list=</a:t>
            </a:r>
            <a:r>
              <a:rPr lang="en-GB" dirty="0" err="1">
                <a:latin typeface="Verdana" panose="020B0604030504040204" pitchFamily="34" charset="0"/>
                <a:ea typeface="Verdana" panose="020B0604030504040204" pitchFamily="34" charset="0"/>
                <a:cs typeface="Verdana" panose="020B0604030504040204" pitchFamily="34" charset="0"/>
              </a:rPr>
              <a:t>ls</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RCurl</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repmis</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httr</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require(digest)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devtools</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require(lattice)</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latticeExtra</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require(downloader) </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xlsx</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rgl</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tcltk</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Run_3D_Vis = TRUE</a:t>
            </a:r>
          </a:p>
          <a:p>
            <a:pPr marL="0" indent="0">
              <a:buNone/>
            </a:pPr>
            <a:r>
              <a:rPr lang="en-GB" dirty="0" err="1" smtClean="0">
                <a:latin typeface="Verdana" panose="020B0604030504040204" pitchFamily="34" charset="0"/>
                <a:ea typeface="Verdana" panose="020B0604030504040204" pitchFamily="34" charset="0"/>
                <a:cs typeface="Verdana" panose="020B0604030504040204" pitchFamily="34" charset="0"/>
              </a:rPr>
              <a:t>OlderData</a:t>
            </a:r>
            <a:r>
              <a:rPr lang="en-GB" dirty="0" smtClean="0">
                <a:latin typeface="Verdana" panose="020B0604030504040204" pitchFamily="34" charset="0"/>
                <a:ea typeface="Verdana" panose="020B0604030504040204" pitchFamily="34" charset="0"/>
                <a:cs typeface="Verdana" panose="020B0604030504040204" pitchFamily="34" charset="0"/>
              </a:rPr>
              <a:t>=TRUE </a:t>
            </a: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err="1">
                <a:latin typeface="Verdana" panose="020B0604030504040204" pitchFamily="34" charset="0"/>
                <a:ea typeface="Verdana" panose="020B0604030504040204" pitchFamily="34" charset="0"/>
                <a:cs typeface="Verdana" panose="020B0604030504040204" pitchFamily="34" charset="0"/>
              </a:rPr>
              <a:t>Replicate_Figures</a:t>
            </a:r>
            <a:r>
              <a:rPr lang="en-GB" dirty="0">
                <a:latin typeface="Verdana" panose="020B0604030504040204" pitchFamily="34" charset="0"/>
                <a:ea typeface="Verdana" panose="020B0604030504040204" pitchFamily="34" charset="0"/>
                <a:cs typeface="Verdana" panose="020B0604030504040204" pitchFamily="34" charset="0"/>
              </a:rPr>
              <a:t> = FALSE</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source("Scripts/</a:t>
            </a:r>
            <a:r>
              <a:rPr lang="en-GB" dirty="0" err="1">
                <a:latin typeface="Verdana" panose="020B0604030504040204" pitchFamily="34" charset="0"/>
                <a:ea typeface="Verdana" panose="020B0604030504040204" pitchFamily="34" charset="0"/>
                <a:cs typeface="Verdana" panose="020B0604030504040204" pitchFamily="34" charset="0"/>
              </a:rPr>
              <a:t>Functions.R</a:t>
            </a:r>
            <a:r>
              <a:rPr lang="en-GB" dirty="0">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source("Scripts/</a:t>
            </a:r>
            <a:r>
              <a:rPr lang="en-GB" dirty="0" err="1">
                <a:latin typeface="Verdana" panose="020B0604030504040204" pitchFamily="34" charset="0"/>
                <a:ea typeface="Verdana" panose="020B0604030504040204" pitchFamily="34" charset="0"/>
                <a:cs typeface="Verdana" panose="020B0604030504040204" pitchFamily="34" charset="0"/>
              </a:rPr>
              <a:t>Manage_Prerequisites.R</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if (</a:t>
            </a:r>
            <a:r>
              <a:rPr lang="en-GB" dirty="0" err="1">
                <a:latin typeface="Verdana" panose="020B0604030504040204" pitchFamily="34" charset="0"/>
                <a:ea typeface="Verdana" panose="020B0604030504040204" pitchFamily="34" charset="0"/>
                <a:cs typeface="Verdana" panose="020B0604030504040204" pitchFamily="34" charset="0"/>
              </a:rPr>
              <a:t>Replicate_Figures</a:t>
            </a:r>
            <a:r>
              <a:rPr lang="en-GB"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 </a:t>
            </a:r>
            <a:r>
              <a:rPr lang="en-GB" dirty="0" smtClean="0">
                <a:latin typeface="Verdana" panose="020B0604030504040204" pitchFamily="34" charset="0"/>
                <a:ea typeface="Verdana" panose="020B0604030504040204" pitchFamily="34" charset="0"/>
                <a:cs typeface="Verdana" panose="020B0604030504040204" pitchFamily="34" charset="0"/>
              </a:rPr>
              <a:t>  source</a:t>
            </a:r>
            <a:r>
              <a:rPr lang="en-GB" dirty="0">
                <a:latin typeface="Verdana" panose="020B0604030504040204" pitchFamily="34" charset="0"/>
                <a:ea typeface="Verdana" panose="020B0604030504040204" pitchFamily="34" charset="0"/>
                <a:cs typeface="Verdana" panose="020B0604030504040204" pitchFamily="34" charset="0"/>
              </a:rPr>
              <a:t>("Scripts/</a:t>
            </a:r>
            <a:r>
              <a:rPr lang="en-GB" dirty="0" err="1">
                <a:latin typeface="Verdana" panose="020B0604030504040204" pitchFamily="34" charset="0"/>
                <a:ea typeface="Verdana" panose="020B0604030504040204" pitchFamily="34" charset="0"/>
                <a:cs typeface="Verdana" panose="020B0604030504040204" pitchFamily="34" charset="0"/>
              </a:rPr>
              <a:t>Make_Figures.R</a:t>
            </a:r>
            <a:r>
              <a:rPr lang="en-GB" dirty="0">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p>
        </p:txBody>
      </p:sp>
      <p:sp>
        <p:nvSpPr>
          <p:cNvPr id="5" name="Right Brace 4"/>
          <p:cNvSpPr/>
          <p:nvPr/>
        </p:nvSpPr>
        <p:spPr>
          <a:xfrm>
            <a:off x="1907704" y="1916832"/>
            <a:ext cx="2160240" cy="1656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4499992" y="2421758"/>
            <a:ext cx="4261872" cy="646331"/>
          </a:xfrm>
          <a:prstGeom prst="rect">
            <a:avLst/>
          </a:prstGeom>
          <a:noFill/>
        </p:spPr>
        <p:txBody>
          <a:bodyPr wrap="none" rtlCol="0">
            <a:spAutoFit/>
          </a:bodyPr>
          <a:lstStyle/>
          <a:p>
            <a:r>
              <a:rPr lang="en-GB" i="1" dirty="0" smtClean="0">
                <a:solidFill>
                  <a:srgbClr val="0070C0"/>
                </a:solidFill>
              </a:rPr>
              <a:t>Load packages </a:t>
            </a:r>
            <a:br>
              <a:rPr lang="en-GB" i="1" dirty="0" smtClean="0">
                <a:solidFill>
                  <a:srgbClr val="0070C0"/>
                </a:solidFill>
              </a:rPr>
            </a:br>
            <a:r>
              <a:rPr lang="en-GB" i="1" dirty="0" smtClean="0">
                <a:solidFill>
                  <a:srgbClr val="0070C0"/>
                </a:solidFill>
              </a:rPr>
              <a:t>(Will need to use </a:t>
            </a:r>
            <a:r>
              <a:rPr lang="en-GB" i="1" dirty="0" err="1" smtClean="0">
                <a:solidFill>
                  <a:srgbClr val="0070C0"/>
                </a:solidFill>
              </a:rPr>
              <a:t>install.packages</a:t>
            </a:r>
            <a:r>
              <a:rPr lang="en-GB" i="1" dirty="0" smtClean="0">
                <a:solidFill>
                  <a:srgbClr val="0070C0"/>
                </a:solidFill>
              </a:rPr>
              <a:t> first time)</a:t>
            </a:r>
            <a:endParaRPr lang="en-GB" i="1" dirty="0">
              <a:solidFill>
                <a:srgbClr val="0070C0"/>
              </a:solidFill>
            </a:endParaRPr>
          </a:p>
        </p:txBody>
      </p:sp>
      <p:sp>
        <p:nvSpPr>
          <p:cNvPr id="8" name="Right Brace 7"/>
          <p:cNvSpPr/>
          <p:nvPr/>
        </p:nvSpPr>
        <p:spPr>
          <a:xfrm>
            <a:off x="2627784" y="3717032"/>
            <a:ext cx="1440160" cy="5015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4499992" y="3644650"/>
            <a:ext cx="2670346" cy="646331"/>
          </a:xfrm>
          <a:prstGeom prst="rect">
            <a:avLst/>
          </a:prstGeom>
          <a:noFill/>
        </p:spPr>
        <p:txBody>
          <a:bodyPr wrap="none" rtlCol="0">
            <a:spAutoFit/>
          </a:bodyPr>
          <a:lstStyle/>
          <a:p>
            <a:r>
              <a:rPr lang="en-GB" i="1" dirty="0" smtClean="0">
                <a:solidFill>
                  <a:srgbClr val="0070C0"/>
                </a:solidFill>
              </a:rPr>
              <a:t>Flags </a:t>
            </a:r>
          </a:p>
          <a:p>
            <a:r>
              <a:rPr lang="en-GB" i="1" dirty="0" smtClean="0">
                <a:solidFill>
                  <a:srgbClr val="0070C0"/>
                </a:solidFill>
              </a:rPr>
              <a:t>(Change to TRUE or FALSE)</a:t>
            </a:r>
            <a:endParaRPr lang="en-GB" i="1" dirty="0">
              <a:solidFill>
                <a:srgbClr val="0070C0"/>
              </a:solidFill>
            </a:endParaRPr>
          </a:p>
        </p:txBody>
      </p:sp>
      <p:sp>
        <p:nvSpPr>
          <p:cNvPr id="10" name="Right Brace 9"/>
          <p:cNvSpPr/>
          <p:nvPr/>
        </p:nvSpPr>
        <p:spPr>
          <a:xfrm>
            <a:off x="3311860" y="4362618"/>
            <a:ext cx="756084" cy="3625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4499992" y="4355812"/>
            <a:ext cx="2199898" cy="369332"/>
          </a:xfrm>
          <a:prstGeom prst="rect">
            <a:avLst/>
          </a:prstGeom>
          <a:noFill/>
        </p:spPr>
        <p:txBody>
          <a:bodyPr wrap="none" rtlCol="0">
            <a:spAutoFit/>
          </a:bodyPr>
          <a:lstStyle/>
          <a:p>
            <a:r>
              <a:rPr lang="en-GB" i="1" dirty="0" smtClean="0">
                <a:solidFill>
                  <a:srgbClr val="0070C0"/>
                </a:solidFill>
              </a:rPr>
              <a:t>Unconditional scripts </a:t>
            </a:r>
          </a:p>
        </p:txBody>
      </p:sp>
      <p:sp>
        <p:nvSpPr>
          <p:cNvPr id="12" name="TextBox 11"/>
          <p:cNvSpPr txBox="1"/>
          <p:nvPr/>
        </p:nvSpPr>
        <p:spPr>
          <a:xfrm>
            <a:off x="4652392" y="5013176"/>
            <a:ext cx="2199898" cy="369332"/>
          </a:xfrm>
          <a:prstGeom prst="rect">
            <a:avLst/>
          </a:prstGeom>
          <a:noFill/>
        </p:spPr>
        <p:txBody>
          <a:bodyPr wrap="none" rtlCol="0">
            <a:spAutoFit/>
          </a:bodyPr>
          <a:lstStyle/>
          <a:p>
            <a:r>
              <a:rPr lang="en-GB" i="1" dirty="0" smtClean="0">
                <a:solidFill>
                  <a:srgbClr val="0070C0"/>
                </a:solidFill>
              </a:rPr>
              <a:t>Unconditional scripts </a:t>
            </a:r>
          </a:p>
        </p:txBody>
      </p:sp>
      <p:sp>
        <p:nvSpPr>
          <p:cNvPr id="13" name="Right Brace 12"/>
          <p:cNvSpPr/>
          <p:nvPr/>
        </p:nvSpPr>
        <p:spPr>
          <a:xfrm>
            <a:off x="3358158" y="5013176"/>
            <a:ext cx="756084" cy="5040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ight Brace 13"/>
          <p:cNvSpPr/>
          <p:nvPr/>
        </p:nvSpPr>
        <p:spPr>
          <a:xfrm>
            <a:off x="1907704" y="1547734"/>
            <a:ext cx="2160240" cy="258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p:cNvSpPr txBox="1"/>
          <p:nvPr/>
        </p:nvSpPr>
        <p:spPr>
          <a:xfrm>
            <a:off x="4499992" y="1436423"/>
            <a:ext cx="1715150" cy="369332"/>
          </a:xfrm>
          <a:prstGeom prst="rect">
            <a:avLst/>
          </a:prstGeom>
          <a:noFill/>
        </p:spPr>
        <p:txBody>
          <a:bodyPr wrap="none" rtlCol="0">
            <a:spAutoFit/>
          </a:bodyPr>
          <a:lstStyle/>
          <a:p>
            <a:r>
              <a:rPr lang="en-GB" i="1" dirty="0" smtClean="0">
                <a:solidFill>
                  <a:srgbClr val="0070C0"/>
                </a:solidFill>
              </a:rPr>
              <a:t>Clear workspace</a:t>
            </a:r>
            <a:endParaRPr lang="en-GB" i="1" dirty="0">
              <a:solidFill>
                <a:srgbClr val="0070C0"/>
              </a:solidFill>
            </a:endParaRPr>
          </a:p>
        </p:txBody>
      </p:sp>
    </p:spTree>
    <p:extLst>
      <p:ext uri="{BB962C8B-B14F-4D97-AF65-F5344CB8AC3E}">
        <p14:creationId xmlns:p14="http://schemas.microsoft.com/office/powerpoint/2010/main" val="13125873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Working with R List Objects</a:t>
            </a:r>
            <a:endParaRPr lang="en-GB" dirty="0"/>
          </a:p>
        </p:txBody>
      </p:sp>
      <p:sp>
        <p:nvSpPr>
          <p:cNvPr id="3" name="Content Placeholder 2"/>
          <p:cNvSpPr>
            <a:spLocks noGrp="1"/>
          </p:cNvSpPr>
          <p:nvPr>
            <p:ph idx="1"/>
          </p:nvPr>
        </p:nvSpPr>
        <p:spPr/>
        <p:txBody>
          <a:bodyPr/>
          <a:lstStyle/>
          <a:p>
            <a:r>
              <a:rPr lang="en-GB" dirty="0" smtClean="0"/>
              <a:t>Lists: Magical containers</a:t>
            </a:r>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 t="61044" r="70608" b="6502"/>
          <a:stretch/>
        </p:blipFill>
        <p:spPr bwMode="auto">
          <a:xfrm>
            <a:off x="611560" y="2657328"/>
            <a:ext cx="8169340" cy="324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7238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Producing the contour plots</a:t>
            </a:r>
            <a:endParaRPr lang="en-GB" dirty="0"/>
          </a:p>
        </p:txBody>
      </p:sp>
      <p:sp>
        <p:nvSpPr>
          <p:cNvPr id="3" name="Content Placeholder 2"/>
          <p:cNvSpPr>
            <a:spLocks noGrp="1"/>
          </p:cNvSpPr>
          <p:nvPr>
            <p:ph idx="1"/>
          </p:nvPr>
        </p:nvSpPr>
        <p:spPr/>
        <p:txBody>
          <a:bodyPr/>
          <a:lstStyle/>
          <a:p>
            <a:r>
              <a:rPr lang="en-GB" dirty="0" smtClean="0"/>
              <a:t>Lattice package; </a:t>
            </a:r>
            <a:r>
              <a:rPr lang="en-GB" dirty="0" err="1" smtClean="0"/>
              <a:t>contourplot</a:t>
            </a:r>
            <a:r>
              <a:rPr lang="en-GB" dirty="0" smtClean="0"/>
              <a:t> function</a:t>
            </a:r>
            <a:endParaRPr lang="en-GB" dirty="0"/>
          </a:p>
        </p:txBody>
      </p:sp>
      <p:sp>
        <p:nvSpPr>
          <p:cNvPr id="4" name="Rectangle 3"/>
          <p:cNvSpPr/>
          <p:nvPr/>
        </p:nvSpPr>
        <p:spPr>
          <a:xfrm>
            <a:off x="611560" y="2780928"/>
            <a:ext cx="4680520" cy="2516073"/>
          </a:xfrm>
          <a:prstGeom prst="rect">
            <a:avLst/>
          </a:prstGeom>
        </p:spPr>
        <p:txBody>
          <a:bodyPr wrap="square">
            <a:spAutoFit/>
          </a:bodyPr>
          <a:lstStyle/>
          <a:p>
            <a:r>
              <a:rPr lang="en-GB" sz="1050" b="1" dirty="0">
                <a:solidFill>
                  <a:schemeClr val="accent3">
                    <a:lumMod val="50000"/>
                  </a:schemeClr>
                </a:solidFill>
                <a:latin typeface="Verdana" panose="020B0604030504040204" pitchFamily="34" charset="0"/>
                <a:ea typeface="Verdana" panose="020B0604030504040204" pitchFamily="34" charset="0"/>
                <a:cs typeface="Verdana" panose="020B0604030504040204" pitchFamily="34" charset="0"/>
              </a:rPr>
              <a:t>this.ds</a:t>
            </a:r>
            <a:r>
              <a:rPr lang="en-GB" sz="1050" dirty="0">
                <a:latin typeface="Verdana" panose="020B0604030504040204" pitchFamily="34" charset="0"/>
                <a:ea typeface="Verdana" panose="020B0604030504040204" pitchFamily="34" charset="0"/>
                <a:cs typeface="Verdana" panose="020B0604030504040204" pitchFamily="34" charset="0"/>
              </a:rPr>
              <a:t> &lt;- </a:t>
            </a:r>
            <a:r>
              <a:rPr lang="en-GB" sz="1050" b="1" dirty="0" err="1">
                <a:solidFill>
                  <a:srgbClr val="0070C0"/>
                </a:solidFill>
                <a:latin typeface="Verdana" panose="020B0604030504040204" pitchFamily="34" charset="0"/>
                <a:ea typeface="Verdana" panose="020B0604030504040204" pitchFamily="34" charset="0"/>
                <a:cs typeface="Verdana" panose="020B0604030504040204" pitchFamily="34" charset="0"/>
              </a:rPr>
              <a:t>DeathRates</a:t>
            </a:r>
            <a:r>
              <a:rPr lang="en-GB" sz="1050" dirty="0">
                <a:latin typeface="Verdana" panose="020B0604030504040204" pitchFamily="34" charset="0"/>
                <a:ea typeface="Verdana" panose="020B0604030504040204" pitchFamily="34" charset="0"/>
                <a:cs typeface="Verdana" panose="020B0604030504040204" pitchFamily="34" charset="0"/>
              </a:rPr>
              <a:t>[["NOR</a:t>
            </a:r>
            <a:r>
              <a:rPr lang="en-GB" sz="1050" dirty="0" smtClean="0">
                <a:latin typeface="Verdana" panose="020B0604030504040204" pitchFamily="34" charset="0"/>
                <a:ea typeface="Verdana" panose="020B0604030504040204" pitchFamily="34" charset="0"/>
                <a:cs typeface="Verdana" panose="020B0604030504040204" pitchFamily="34" charset="0"/>
              </a:rPr>
              <a:t>"]]</a:t>
            </a:r>
          </a:p>
          <a:p>
            <a:endParaRPr lang="en-GB" sz="1050" dirty="0">
              <a:latin typeface="Verdana" panose="020B0604030504040204" pitchFamily="34" charset="0"/>
              <a:ea typeface="Verdana" panose="020B0604030504040204" pitchFamily="34" charset="0"/>
              <a:cs typeface="Verdana" panose="020B0604030504040204" pitchFamily="34" charset="0"/>
            </a:endParaRPr>
          </a:p>
          <a:p>
            <a:r>
              <a:rPr lang="en-GB" sz="1050" b="1" dirty="0" smtClean="0">
                <a:solidFill>
                  <a:schemeClr val="accent3">
                    <a:lumMod val="50000"/>
                  </a:schemeClr>
                </a:solidFill>
                <a:latin typeface="Verdana" panose="020B0604030504040204" pitchFamily="34" charset="0"/>
                <a:ea typeface="Verdana" panose="020B0604030504040204" pitchFamily="34" charset="0"/>
                <a:cs typeface="Verdana" panose="020B0604030504040204" pitchFamily="34" charset="0"/>
              </a:rPr>
              <a:t>this.ds</a:t>
            </a:r>
            <a:r>
              <a:rPr lang="en-GB" sz="1050" dirty="0" smtClean="0">
                <a:latin typeface="Verdana" panose="020B0604030504040204" pitchFamily="34" charset="0"/>
                <a:ea typeface="Verdana" panose="020B0604030504040204" pitchFamily="34" charset="0"/>
                <a:cs typeface="Verdana" panose="020B0604030504040204" pitchFamily="34" charset="0"/>
              </a:rPr>
              <a:t> </a:t>
            </a:r>
            <a:r>
              <a:rPr lang="en-GB" sz="1050" dirty="0">
                <a:latin typeface="Verdana" panose="020B0604030504040204" pitchFamily="34" charset="0"/>
                <a:ea typeface="Verdana" panose="020B0604030504040204" pitchFamily="34" charset="0"/>
                <a:cs typeface="Verdana" panose="020B0604030504040204" pitchFamily="34" charset="0"/>
              </a:rPr>
              <a:t>&lt;- subset(</a:t>
            </a:r>
            <a:r>
              <a:rPr lang="en-GB" sz="1050" b="1" dirty="0">
                <a:solidFill>
                  <a:schemeClr val="accent3">
                    <a:lumMod val="50000"/>
                  </a:schemeClr>
                </a:solidFill>
                <a:latin typeface="Verdana" panose="020B0604030504040204" pitchFamily="34" charset="0"/>
                <a:ea typeface="Verdana" panose="020B0604030504040204" pitchFamily="34" charset="0"/>
                <a:cs typeface="Verdana" panose="020B0604030504040204" pitchFamily="34" charset="0"/>
              </a:rPr>
              <a:t>this.ds</a:t>
            </a:r>
            <a:r>
              <a:rPr lang="en-GB" sz="1050" dirty="0">
                <a:latin typeface="Verdana" panose="020B0604030504040204" pitchFamily="34" charset="0"/>
                <a:ea typeface="Verdana" panose="020B0604030504040204" pitchFamily="34" charset="0"/>
                <a:cs typeface="Verdana" panose="020B0604030504040204" pitchFamily="34" charset="0"/>
              </a:rPr>
              <a:t>, Age &lt; 81) </a:t>
            </a:r>
          </a:p>
          <a:p>
            <a:endParaRPr lang="en-GB" sz="1050" dirty="0">
              <a:latin typeface="Verdana" panose="020B0604030504040204" pitchFamily="34" charset="0"/>
              <a:ea typeface="Verdana" panose="020B0604030504040204" pitchFamily="34" charset="0"/>
              <a:cs typeface="Verdana" panose="020B0604030504040204" pitchFamily="34" charset="0"/>
            </a:endParaRPr>
          </a:p>
          <a:p>
            <a:r>
              <a:rPr lang="en-GB" sz="1050" dirty="0">
                <a:solidFill>
                  <a:srgbClr val="FF0000"/>
                </a:solidFill>
                <a:latin typeface="Verdana" panose="020B0604030504040204" pitchFamily="34" charset="0"/>
                <a:ea typeface="Verdana" panose="020B0604030504040204" pitchFamily="34" charset="0"/>
                <a:cs typeface="Verdana" panose="020B0604030504040204" pitchFamily="34" charset="0"/>
              </a:rPr>
              <a:t>tiff("Figures/Figure07.tiff", height=1000, width=1000)</a:t>
            </a:r>
          </a:p>
          <a:p>
            <a:endParaRPr lang="en-GB" sz="1050" dirty="0">
              <a:latin typeface="Verdana" panose="020B0604030504040204" pitchFamily="34" charset="0"/>
              <a:ea typeface="Verdana" panose="020B0604030504040204" pitchFamily="34" charset="0"/>
              <a:cs typeface="Verdana" panose="020B0604030504040204" pitchFamily="34" charset="0"/>
            </a:endParaRPr>
          </a:p>
          <a:p>
            <a:r>
              <a:rPr lang="en-GB" sz="1050" dirty="0">
                <a:latin typeface="Verdana" panose="020B0604030504040204" pitchFamily="34" charset="0"/>
                <a:ea typeface="Verdana" panose="020B0604030504040204" pitchFamily="34" charset="0"/>
                <a:cs typeface="Verdana" panose="020B0604030504040204" pitchFamily="34" charset="0"/>
              </a:rPr>
              <a:t>print(</a:t>
            </a:r>
            <a:r>
              <a:rPr lang="en-GB" sz="1050" dirty="0" err="1">
                <a:latin typeface="Verdana" panose="020B0604030504040204" pitchFamily="34" charset="0"/>
                <a:ea typeface="Verdana" panose="020B0604030504040204" pitchFamily="34" charset="0"/>
                <a:cs typeface="Verdana" panose="020B0604030504040204" pitchFamily="34" charset="0"/>
              </a:rPr>
              <a:t>contourplot</a:t>
            </a:r>
            <a:r>
              <a:rPr lang="en-GB" sz="1050" dirty="0" smtClean="0">
                <a:latin typeface="Verdana" panose="020B0604030504040204" pitchFamily="34" charset="0"/>
                <a:ea typeface="Verdana" panose="020B0604030504040204" pitchFamily="34" charset="0"/>
                <a:cs typeface="Verdana" panose="020B0604030504040204" pitchFamily="34" charset="0"/>
              </a:rPr>
              <a:t>(</a:t>
            </a:r>
          </a:p>
          <a:p>
            <a:r>
              <a:rPr lang="en-GB" sz="1050" dirty="0">
                <a:latin typeface="Verdana" panose="020B0604030504040204" pitchFamily="34" charset="0"/>
                <a:ea typeface="Verdana" panose="020B0604030504040204" pitchFamily="34" charset="0"/>
                <a:cs typeface="Verdana" panose="020B0604030504040204" pitchFamily="34" charset="0"/>
              </a:rPr>
              <a:t> </a:t>
            </a:r>
            <a:r>
              <a:rPr lang="en-GB" sz="1050" dirty="0" smtClean="0">
                <a:latin typeface="Verdana" panose="020B0604030504040204" pitchFamily="34" charset="0"/>
                <a:ea typeface="Verdana" panose="020B0604030504040204" pitchFamily="34" charset="0"/>
                <a:cs typeface="Verdana" panose="020B0604030504040204" pitchFamily="34" charset="0"/>
              </a:rPr>
              <a:t>  </a:t>
            </a:r>
            <a:r>
              <a:rPr lang="en-GB" sz="105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Male </a:t>
            </a:r>
            <a:r>
              <a:rPr lang="en-GB" sz="1050" b="1" i="1" dirty="0">
                <a:solidFill>
                  <a:srgbClr val="7030A0"/>
                </a:solidFill>
                <a:latin typeface="Verdana" panose="020B0604030504040204" pitchFamily="34" charset="0"/>
                <a:ea typeface="Verdana" panose="020B0604030504040204" pitchFamily="34" charset="0"/>
                <a:cs typeface="Verdana" panose="020B0604030504040204" pitchFamily="34" charset="0"/>
              </a:rPr>
              <a:t>~ Year * Age</a:t>
            </a:r>
            <a:r>
              <a:rPr lang="en-GB" sz="1050" dirty="0">
                <a:latin typeface="Verdana" panose="020B0604030504040204" pitchFamily="34" charset="0"/>
                <a:ea typeface="Verdana" panose="020B0604030504040204" pitchFamily="34" charset="0"/>
                <a:cs typeface="Verdana" panose="020B0604030504040204" pitchFamily="34" charset="0"/>
              </a:rPr>
              <a:t>, </a:t>
            </a:r>
            <a:endParaRPr lang="en-GB" sz="1050" dirty="0" smtClean="0">
              <a:latin typeface="Verdana" panose="020B0604030504040204" pitchFamily="34" charset="0"/>
              <a:ea typeface="Verdana" panose="020B0604030504040204" pitchFamily="34" charset="0"/>
              <a:cs typeface="Verdana" panose="020B0604030504040204" pitchFamily="34" charset="0"/>
            </a:endParaRPr>
          </a:p>
          <a:p>
            <a:r>
              <a:rPr lang="en-GB" sz="1050" dirty="0">
                <a:latin typeface="Verdana" panose="020B0604030504040204" pitchFamily="34" charset="0"/>
                <a:ea typeface="Verdana" panose="020B0604030504040204" pitchFamily="34" charset="0"/>
                <a:cs typeface="Verdana" panose="020B0604030504040204" pitchFamily="34" charset="0"/>
              </a:rPr>
              <a:t> </a:t>
            </a:r>
            <a:r>
              <a:rPr lang="en-GB" sz="1050" dirty="0" smtClean="0">
                <a:latin typeface="Verdana" panose="020B0604030504040204" pitchFamily="34" charset="0"/>
                <a:ea typeface="Verdana" panose="020B0604030504040204" pitchFamily="34" charset="0"/>
                <a:cs typeface="Verdana" panose="020B0604030504040204" pitchFamily="34" charset="0"/>
              </a:rPr>
              <a:t>  data=</a:t>
            </a:r>
            <a:r>
              <a:rPr lang="en-GB" sz="1050" b="1" dirty="0" smtClean="0">
                <a:solidFill>
                  <a:schemeClr val="accent3">
                    <a:lumMod val="50000"/>
                  </a:schemeClr>
                </a:solidFill>
                <a:latin typeface="Verdana" panose="020B0604030504040204" pitchFamily="34" charset="0"/>
                <a:ea typeface="Verdana" panose="020B0604030504040204" pitchFamily="34" charset="0"/>
                <a:cs typeface="Verdana" panose="020B0604030504040204" pitchFamily="34" charset="0"/>
              </a:rPr>
              <a:t>this.ds</a:t>
            </a:r>
            <a:r>
              <a:rPr lang="en-GB" sz="1050" dirty="0">
                <a:latin typeface="Verdana" panose="020B0604030504040204" pitchFamily="34" charset="0"/>
                <a:ea typeface="Verdana" panose="020B0604030504040204" pitchFamily="34" charset="0"/>
                <a:cs typeface="Verdana" panose="020B0604030504040204" pitchFamily="34" charset="0"/>
              </a:rPr>
              <a:t>, </a:t>
            </a:r>
            <a:endParaRPr lang="en-GB" sz="1050" dirty="0" smtClean="0">
              <a:latin typeface="Verdana" panose="020B0604030504040204" pitchFamily="34" charset="0"/>
              <a:ea typeface="Verdana" panose="020B0604030504040204" pitchFamily="34" charset="0"/>
              <a:cs typeface="Verdana" panose="020B0604030504040204" pitchFamily="34" charset="0"/>
            </a:endParaRPr>
          </a:p>
          <a:p>
            <a:r>
              <a:rPr lang="en-GB" sz="1050" dirty="0">
                <a:latin typeface="Verdana" panose="020B0604030504040204" pitchFamily="34" charset="0"/>
                <a:ea typeface="Verdana" panose="020B0604030504040204" pitchFamily="34" charset="0"/>
                <a:cs typeface="Verdana" panose="020B0604030504040204" pitchFamily="34" charset="0"/>
              </a:rPr>
              <a:t> </a:t>
            </a:r>
            <a:r>
              <a:rPr lang="en-GB" sz="1050" dirty="0" smtClean="0">
                <a:latin typeface="Verdana" panose="020B0604030504040204" pitchFamily="34" charset="0"/>
                <a:ea typeface="Verdana" panose="020B0604030504040204" pitchFamily="34" charset="0"/>
                <a:cs typeface="Verdana" panose="020B0604030504040204" pitchFamily="34" charset="0"/>
              </a:rPr>
              <a:t>  region=T</a:t>
            </a:r>
            <a:r>
              <a:rPr lang="en-GB" sz="1050" dirty="0">
                <a:latin typeface="Verdana" panose="020B0604030504040204" pitchFamily="34" charset="0"/>
                <a:ea typeface="Verdana" panose="020B0604030504040204" pitchFamily="34" charset="0"/>
                <a:cs typeface="Verdana" panose="020B0604030504040204" pitchFamily="34" charset="0"/>
              </a:rPr>
              <a:t>, </a:t>
            </a:r>
            <a:endParaRPr lang="en-GB" sz="1050" dirty="0" smtClean="0">
              <a:latin typeface="Verdana" panose="020B0604030504040204" pitchFamily="34" charset="0"/>
              <a:ea typeface="Verdana" panose="020B0604030504040204" pitchFamily="34" charset="0"/>
              <a:cs typeface="Verdana" panose="020B0604030504040204" pitchFamily="34" charset="0"/>
            </a:endParaRPr>
          </a:p>
          <a:p>
            <a:r>
              <a:rPr lang="en-GB" sz="1050" dirty="0">
                <a:latin typeface="Verdana" panose="020B0604030504040204" pitchFamily="34" charset="0"/>
                <a:ea typeface="Verdana" panose="020B0604030504040204" pitchFamily="34" charset="0"/>
                <a:cs typeface="Verdana" panose="020B0604030504040204" pitchFamily="34" charset="0"/>
              </a:rPr>
              <a:t> </a:t>
            </a:r>
            <a:r>
              <a:rPr lang="en-GB" sz="1050" dirty="0" smtClean="0">
                <a:latin typeface="Verdana" panose="020B0604030504040204" pitchFamily="34" charset="0"/>
                <a:ea typeface="Verdana" panose="020B0604030504040204" pitchFamily="34" charset="0"/>
                <a:cs typeface="Verdana" panose="020B0604030504040204" pitchFamily="34" charset="0"/>
              </a:rPr>
              <a:t>  </a:t>
            </a:r>
            <a:r>
              <a:rPr lang="en-GB" sz="1050" dirty="0" err="1" smtClean="0">
                <a:latin typeface="Verdana" panose="020B0604030504040204" pitchFamily="34" charset="0"/>
                <a:ea typeface="Verdana" panose="020B0604030504040204" pitchFamily="34" charset="0"/>
                <a:cs typeface="Verdana" panose="020B0604030504040204" pitchFamily="34" charset="0"/>
              </a:rPr>
              <a:t>col.regions</a:t>
            </a:r>
            <a:r>
              <a:rPr lang="en-GB" sz="1050" dirty="0" smtClean="0">
                <a:latin typeface="Verdana" panose="020B0604030504040204" pitchFamily="34" charset="0"/>
                <a:ea typeface="Verdana" panose="020B0604030504040204" pitchFamily="34" charset="0"/>
                <a:cs typeface="Verdana" panose="020B0604030504040204" pitchFamily="34" charset="0"/>
              </a:rPr>
              <a:t>=rev(</a:t>
            </a:r>
            <a:r>
              <a:rPr lang="en-GB" sz="1050" dirty="0" err="1" smtClean="0">
                <a:latin typeface="Verdana" panose="020B0604030504040204" pitchFamily="34" charset="0"/>
                <a:ea typeface="Verdana" panose="020B0604030504040204" pitchFamily="34" charset="0"/>
                <a:cs typeface="Verdana" panose="020B0604030504040204" pitchFamily="34" charset="0"/>
              </a:rPr>
              <a:t>heat.colors</a:t>
            </a:r>
            <a:r>
              <a:rPr lang="en-GB" sz="1050" dirty="0" smtClean="0">
                <a:latin typeface="Verdana" panose="020B0604030504040204" pitchFamily="34" charset="0"/>
                <a:ea typeface="Verdana" panose="020B0604030504040204" pitchFamily="34" charset="0"/>
                <a:cs typeface="Verdana" panose="020B0604030504040204" pitchFamily="34" charset="0"/>
              </a:rPr>
              <a:t>(200</a:t>
            </a:r>
            <a:r>
              <a:rPr lang="en-GB" sz="1050" dirty="0">
                <a:latin typeface="Verdana" panose="020B0604030504040204" pitchFamily="34" charset="0"/>
                <a:ea typeface="Verdana" panose="020B0604030504040204" pitchFamily="34" charset="0"/>
                <a:cs typeface="Verdana" panose="020B0604030504040204" pitchFamily="34" charset="0"/>
              </a:rPr>
              <a:t>)), </a:t>
            </a:r>
            <a:endParaRPr lang="en-GB" sz="1050" dirty="0" smtClean="0">
              <a:latin typeface="Verdana" panose="020B0604030504040204" pitchFamily="34" charset="0"/>
              <a:ea typeface="Verdana" panose="020B0604030504040204" pitchFamily="34" charset="0"/>
              <a:cs typeface="Verdana" panose="020B0604030504040204" pitchFamily="34" charset="0"/>
            </a:endParaRPr>
          </a:p>
          <a:p>
            <a:r>
              <a:rPr lang="en-GB" sz="1050" dirty="0">
                <a:latin typeface="Verdana" panose="020B0604030504040204" pitchFamily="34" charset="0"/>
                <a:ea typeface="Verdana" panose="020B0604030504040204" pitchFamily="34" charset="0"/>
                <a:cs typeface="Verdana" panose="020B0604030504040204" pitchFamily="34" charset="0"/>
              </a:rPr>
              <a:t> </a:t>
            </a:r>
            <a:r>
              <a:rPr lang="en-GB" sz="1050" dirty="0" smtClean="0">
                <a:latin typeface="Verdana" panose="020B0604030504040204" pitchFamily="34" charset="0"/>
                <a:ea typeface="Verdana" panose="020B0604030504040204" pitchFamily="34" charset="0"/>
                <a:cs typeface="Verdana" panose="020B0604030504040204" pitchFamily="34" charset="0"/>
              </a:rPr>
              <a:t>  cuts=50</a:t>
            </a:r>
            <a:r>
              <a:rPr lang="en-GB" sz="1050" dirty="0">
                <a:latin typeface="Verdana" panose="020B0604030504040204" pitchFamily="34" charset="0"/>
                <a:ea typeface="Verdana" panose="020B0604030504040204" pitchFamily="34" charset="0"/>
                <a:cs typeface="Verdana" panose="020B0604030504040204" pitchFamily="34" charset="0"/>
              </a:rPr>
              <a:t>, </a:t>
            </a:r>
          </a:p>
          <a:p>
            <a:r>
              <a:rPr lang="en-GB" sz="1050" dirty="0" smtClean="0">
                <a:latin typeface="Verdana" panose="020B0604030504040204" pitchFamily="34" charset="0"/>
                <a:ea typeface="Verdana" panose="020B0604030504040204" pitchFamily="34" charset="0"/>
                <a:cs typeface="Verdana" panose="020B0604030504040204" pitchFamily="34" charset="0"/>
              </a:rPr>
              <a:t>   main</a:t>
            </a:r>
            <a:r>
              <a:rPr lang="en-GB" sz="1050" dirty="0">
                <a:latin typeface="Verdana" panose="020B0604030504040204" pitchFamily="34" charset="0"/>
                <a:ea typeface="Verdana" panose="020B0604030504040204" pitchFamily="34" charset="0"/>
                <a:cs typeface="Verdana" panose="020B0604030504040204" pitchFamily="34" charset="0"/>
              </a:rPr>
              <a:t>="Norway, Males")</a:t>
            </a:r>
          </a:p>
          <a:p>
            <a:r>
              <a:rPr lang="en-GB" sz="1050" dirty="0">
                <a:latin typeface="Verdana" panose="020B0604030504040204" pitchFamily="34" charset="0"/>
                <a:ea typeface="Verdana" panose="020B0604030504040204" pitchFamily="34" charset="0"/>
                <a:cs typeface="Verdana" panose="020B0604030504040204" pitchFamily="34" charset="0"/>
              </a:rPr>
              <a:t>)</a:t>
            </a:r>
          </a:p>
          <a:p>
            <a:r>
              <a:rPr lang="en-GB" sz="1050" dirty="0" err="1">
                <a:solidFill>
                  <a:srgbClr val="FF0000"/>
                </a:solidFill>
                <a:latin typeface="Verdana" panose="020B0604030504040204" pitchFamily="34" charset="0"/>
                <a:ea typeface="Verdana" panose="020B0604030504040204" pitchFamily="34" charset="0"/>
                <a:cs typeface="Verdana" panose="020B0604030504040204" pitchFamily="34" charset="0"/>
              </a:rPr>
              <a:t>dev.off</a:t>
            </a:r>
            <a:r>
              <a:rPr lang="en-GB" sz="1050" dirty="0">
                <a:solidFill>
                  <a:srgbClr val="FF0000"/>
                </a:solidFill>
                <a:latin typeface="Verdana" panose="020B0604030504040204" pitchFamily="34" charset="0"/>
                <a:ea typeface="Verdana" panose="020B0604030504040204" pitchFamily="34" charset="0"/>
                <a:cs typeface="Verdana" panose="020B0604030504040204" pitchFamily="34" charset="0"/>
              </a:rPr>
              <a:t>()</a:t>
            </a:r>
          </a:p>
        </p:txBody>
      </p:sp>
      <p:sp>
        <p:nvSpPr>
          <p:cNvPr id="5" name="Left Brace 4"/>
          <p:cNvSpPr/>
          <p:nvPr/>
        </p:nvSpPr>
        <p:spPr>
          <a:xfrm>
            <a:off x="2954040" y="3246876"/>
            <a:ext cx="2914104" cy="1584176"/>
          </a:xfrm>
          <a:prstGeom prst="leftBrace">
            <a:avLst>
              <a:gd name="adj1" fmla="val 8333"/>
              <a:gd name="adj2" fmla="val 5056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a:off x="4644008" y="3513092"/>
            <a:ext cx="1037400" cy="923330"/>
          </a:xfrm>
          <a:prstGeom prst="rect">
            <a:avLst/>
          </a:prstGeom>
          <a:noFill/>
        </p:spPr>
        <p:txBody>
          <a:bodyPr wrap="none" rtlCol="0">
            <a:spAutoFit/>
          </a:bodyPr>
          <a:lstStyle/>
          <a:p>
            <a:pPr algn="ctr"/>
            <a:r>
              <a:rPr lang="en-GB" i="1" dirty="0" smtClean="0"/>
              <a:t>Other </a:t>
            </a:r>
          </a:p>
          <a:p>
            <a:pPr algn="ctr"/>
            <a:r>
              <a:rPr lang="en-GB" i="1" dirty="0" smtClean="0"/>
              <a:t>possible </a:t>
            </a:r>
          </a:p>
          <a:p>
            <a:pPr algn="ctr"/>
            <a:r>
              <a:rPr lang="en-GB" i="1" dirty="0" smtClean="0"/>
              <a:t>formulae</a:t>
            </a:r>
            <a:endParaRPr lang="en-GB" i="1" dirty="0"/>
          </a:p>
        </p:txBody>
      </p:sp>
      <p:sp>
        <p:nvSpPr>
          <p:cNvPr id="7" name="Rectangle 6"/>
          <p:cNvSpPr/>
          <p:nvPr/>
        </p:nvSpPr>
        <p:spPr>
          <a:xfrm>
            <a:off x="6084168" y="3090445"/>
            <a:ext cx="2648482" cy="1938992"/>
          </a:xfrm>
          <a:prstGeom prst="rect">
            <a:avLst/>
          </a:prstGeom>
        </p:spPr>
        <p:txBody>
          <a:bodyPr wrap="none">
            <a:spAutoFit/>
          </a:bodyPr>
          <a:lstStyle/>
          <a:p>
            <a:r>
              <a:rPr lang="en-GB" sz="1200" b="1" i="1" dirty="0">
                <a:solidFill>
                  <a:srgbClr val="7030A0"/>
                </a:solidFill>
                <a:latin typeface="Verdana" panose="020B0604030504040204" pitchFamily="34" charset="0"/>
                <a:ea typeface="Verdana" panose="020B0604030504040204" pitchFamily="34" charset="0"/>
                <a:cs typeface="Verdana" panose="020B0604030504040204" pitchFamily="34" charset="0"/>
              </a:rPr>
              <a:t>Male ~ Year * </a:t>
            </a:r>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Age</a:t>
            </a:r>
          </a:p>
          <a:p>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Female ~ Year * Age</a:t>
            </a:r>
          </a:p>
          <a:p>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Total ~ Year * Age</a:t>
            </a:r>
          </a:p>
          <a:p>
            <a:endParaRPr lang="en-GB" sz="1200" b="1" i="1" dirty="0">
              <a:solidFill>
                <a:srgbClr val="7030A0"/>
              </a:solidFill>
              <a:latin typeface="Verdana" panose="020B0604030504040204" pitchFamily="34" charset="0"/>
              <a:ea typeface="Verdana" panose="020B0604030504040204" pitchFamily="34" charset="0"/>
              <a:cs typeface="Verdana" panose="020B0604030504040204" pitchFamily="34" charset="0"/>
            </a:endParaRPr>
          </a:p>
          <a:p>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Female ~ Age * Year</a:t>
            </a:r>
          </a:p>
          <a:p>
            <a:endParaRPr lang="en-GB" sz="1200" b="1" i="1" dirty="0">
              <a:solidFill>
                <a:srgbClr val="7030A0"/>
              </a:solidFill>
              <a:latin typeface="Verdana" panose="020B0604030504040204" pitchFamily="34" charset="0"/>
              <a:ea typeface="Verdana" panose="020B0604030504040204" pitchFamily="34" charset="0"/>
              <a:cs typeface="Verdana" panose="020B0604030504040204" pitchFamily="34" charset="0"/>
            </a:endParaRPr>
          </a:p>
          <a:p>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log(Male) ~ Year * Age</a:t>
            </a:r>
          </a:p>
          <a:p>
            <a:endParaRPr lang="en-GB" sz="1200" b="1" i="1" dirty="0">
              <a:solidFill>
                <a:srgbClr val="7030A0"/>
              </a:solidFill>
              <a:latin typeface="Verdana" panose="020B0604030504040204" pitchFamily="34" charset="0"/>
              <a:ea typeface="Verdana" panose="020B0604030504040204" pitchFamily="34" charset="0"/>
              <a:cs typeface="Verdana" panose="020B0604030504040204" pitchFamily="34" charset="0"/>
            </a:endParaRPr>
          </a:p>
          <a:p>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I( log(Male) – log(Female)) </a:t>
            </a:r>
          </a:p>
          <a:p>
            <a:r>
              <a:rPr lang="en-GB" sz="1200" b="1" i="1" dirty="0" smtClean="0">
                <a:solidFill>
                  <a:srgbClr val="7030A0"/>
                </a:solidFill>
                <a:latin typeface="Verdana" panose="020B0604030504040204" pitchFamily="34" charset="0"/>
                <a:ea typeface="Verdana" panose="020B0604030504040204" pitchFamily="34" charset="0"/>
                <a:cs typeface="Verdana" panose="020B0604030504040204" pitchFamily="34" charset="0"/>
              </a:rPr>
              <a:t>~ Year * Age</a:t>
            </a:r>
            <a:endParaRPr lang="en-GB" sz="1200" dirty="0"/>
          </a:p>
        </p:txBody>
      </p:sp>
    </p:spTree>
    <p:extLst>
      <p:ext uri="{BB962C8B-B14F-4D97-AF65-F5344CB8AC3E}">
        <p14:creationId xmlns:p14="http://schemas.microsoft.com/office/powerpoint/2010/main" val="11426517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Structure of Code: An Experimental Addition </a:t>
            </a:r>
            <a:endParaRPr lang="en-GB" dirty="0"/>
          </a:p>
        </p:txBody>
      </p:sp>
      <p:sp>
        <p:nvSpPr>
          <p:cNvPr id="3" name="Content Placeholder 2"/>
          <p:cNvSpPr>
            <a:spLocks noGrp="1"/>
          </p:cNvSpPr>
          <p:nvPr>
            <p:ph idx="1"/>
          </p:nvPr>
        </p:nvSpPr>
        <p:spPr/>
        <p:txBody>
          <a:bodyPr>
            <a:normAutofit fontScale="32500" lnSpcReduction="20000"/>
          </a:bodyPr>
          <a:lstStyle/>
          <a:p>
            <a:pPr marL="0" indent="0">
              <a:buNone/>
            </a:pPr>
            <a:r>
              <a:rPr lang="en-GB" dirty="0" err="1">
                <a:latin typeface="Verdana" panose="020B0604030504040204" pitchFamily="34" charset="0"/>
                <a:ea typeface="Verdana" panose="020B0604030504040204" pitchFamily="34" charset="0"/>
                <a:cs typeface="Verdana" panose="020B0604030504040204" pitchFamily="34" charset="0"/>
              </a:rPr>
              <a:t>rm</a:t>
            </a:r>
            <a:r>
              <a:rPr lang="en-GB" dirty="0">
                <a:latin typeface="Verdana" panose="020B0604030504040204" pitchFamily="34" charset="0"/>
                <a:ea typeface="Verdana" panose="020B0604030504040204" pitchFamily="34" charset="0"/>
                <a:cs typeface="Verdana" panose="020B0604030504040204" pitchFamily="34" charset="0"/>
              </a:rPr>
              <a:t>(list=</a:t>
            </a:r>
            <a:r>
              <a:rPr lang="en-GB" dirty="0" err="1">
                <a:latin typeface="Verdana" panose="020B0604030504040204" pitchFamily="34" charset="0"/>
                <a:ea typeface="Verdana" panose="020B0604030504040204" pitchFamily="34" charset="0"/>
                <a:cs typeface="Verdana" panose="020B0604030504040204" pitchFamily="34" charset="0"/>
              </a:rPr>
              <a:t>ls</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RCurl</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repmis</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httr</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require(digest)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devtools</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require(lattice)</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latticeExtra</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require(downloader) </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xlsx</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rgl</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require(</a:t>
            </a:r>
            <a:r>
              <a:rPr lang="en-GB" dirty="0" err="1">
                <a:latin typeface="Verdana" panose="020B0604030504040204" pitchFamily="34" charset="0"/>
                <a:ea typeface="Verdana" panose="020B0604030504040204" pitchFamily="34" charset="0"/>
                <a:cs typeface="Verdana" panose="020B0604030504040204" pitchFamily="34" charset="0"/>
              </a:rPr>
              <a:t>tcltk</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Run_3D_Vis = TRUE</a:t>
            </a:r>
          </a:p>
          <a:p>
            <a:pPr marL="0" indent="0">
              <a:buNone/>
            </a:pPr>
            <a:r>
              <a:rPr lang="en-GB" dirty="0" err="1" smtClean="0">
                <a:latin typeface="Verdana" panose="020B0604030504040204" pitchFamily="34" charset="0"/>
                <a:ea typeface="Verdana" panose="020B0604030504040204" pitchFamily="34" charset="0"/>
                <a:cs typeface="Verdana" panose="020B0604030504040204" pitchFamily="34" charset="0"/>
              </a:rPr>
              <a:t>OlderData</a:t>
            </a:r>
            <a:r>
              <a:rPr lang="en-GB" dirty="0" smtClean="0">
                <a:latin typeface="Verdana" panose="020B0604030504040204" pitchFamily="34" charset="0"/>
                <a:ea typeface="Verdana" panose="020B0604030504040204" pitchFamily="34" charset="0"/>
                <a:cs typeface="Verdana" panose="020B0604030504040204" pitchFamily="34" charset="0"/>
              </a:rPr>
              <a:t>=TRUE </a:t>
            </a: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err="1">
                <a:latin typeface="Verdana" panose="020B0604030504040204" pitchFamily="34" charset="0"/>
                <a:ea typeface="Verdana" panose="020B0604030504040204" pitchFamily="34" charset="0"/>
                <a:cs typeface="Verdana" panose="020B0604030504040204" pitchFamily="34" charset="0"/>
              </a:rPr>
              <a:t>Replicate_Figures</a:t>
            </a:r>
            <a:r>
              <a:rPr lang="en-GB" dirty="0">
                <a:latin typeface="Verdana" panose="020B0604030504040204" pitchFamily="34" charset="0"/>
                <a:ea typeface="Verdana" panose="020B0604030504040204" pitchFamily="34" charset="0"/>
                <a:cs typeface="Verdana" panose="020B0604030504040204" pitchFamily="34" charset="0"/>
              </a:rPr>
              <a:t> = FALSE</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source("Scripts/</a:t>
            </a:r>
            <a:r>
              <a:rPr lang="en-GB" dirty="0" err="1">
                <a:latin typeface="Verdana" panose="020B0604030504040204" pitchFamily="34" charset="0"/>
                <a:ea typeface="Verdana" panose="020B0604030504040204" pitchFamily="34" charset="0"/>
                <a:cs typeface="Verdana" panose="020B0604030504040204" pitchFamily="34" charset="0"/>
              </a:rPr>
              <a:t>Functions.R</a:t>
            </a:r>
            <a:r>
              <a:rPr lang="en-GB" dirty="0">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source("Scripts/</a:t>
            </a:r>
            <a:r>
              <a:rPr lang="en-GB" dirty="0" err="1">
                <a:latin typeface="Verdana" panose="020B0604030504040204" pitchFamily="34" charset="0"/>
                <a:ea typeface="Verdana" panose="020B0604030504040204" pitchFamily="34" charset="0"/>
                <a:cs typeface="Verdana" panose="020B0604030504040204" pitchFamily="34" charset="0"/>
              </a:rPr>
              <a:t>Manage_Prerequisites.R</a:t>
            </a: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GB"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if (</a:t>
            </a:r>
            <a:r>
              <a:rPr lang="en-GB" dirty="0" err="1">
                <a:latin typeface="Verdana" panose="020B0604030504040204" pitchFamily="34" charset="0"/>
                <a:ea typeface="Verdana" panose="020B0604030504040204" pitchFamily="34" charset="0"/>
                <a:cs typeface="Verdana" panose="020B0604030504040204" pitchFamily="34" charset="0"/>
              </a:rPr>
              <a:t>Replicate_Figures</a:t>
            </a:r>
            <a:r>
              <a:rPr lang="en-GB"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 </a:t>
            </a:r>
            <a:r>
              <a:rPr lang="en-GB" dirty="0" smtClean="0">
                <a:latin typeface="Verdana" panose="020B0604030504040204" pitchFamily="34" charset="0"/>
                <a:ea typeface="Verdana" panose="020B0604030504040204" pitchFamily="34" charset="0"/>
                <a:cs typeface="Verdana" panose="020B0604030504040204" pitchFamily="34" charset="0"/>
              </a:rPr>
              <a:t>  source</a:t>
            </a:r>
            <a:r>
              <a:rPr lang="en-GB" dirty="0">
                <a:latin typeface="Verdana" panose="020B0604030504040204" pitchFamily="34" charset="0"/>
                <a:ea typeface="Verdana" panose="020B0604030504040204" pitchFamily="34" charset="0"/>
                <a:cs typeface="Verdana" panose="020B0604030504040204" pitchFamily="34" charset="0"/>
              </a:rPr>
              <a:t>("Scripts/</a:t>
            </a:r>
            <a:r>
              <a:rPr lang="en-GB" dirty="0" err="1">
                <a:latin typeface="Verdana" panose="020B0604030504040204" pitchFamily="34" charset="0"/>
                <a:ea typeface="Verdana" panose="020B0604030504040204" pitchFamily="34" charset="0"/>
                <a:cs typeface="Verdana" panose="020B0604030504040204" pitchFamily="34" charset="0"/>
              </a:rPr>
              <a:t>Make_Figures.R</a:t>
            </a:r>
            <a:r>
              <a:rPr lang="en-GB" dirty="0">
                <a:latin typeface="Verdana" panose="020B0604030504040204" pitchFamily="34" charset="0"/>
                <a:ea typeface="Verdana" panose="020B0604030504040204" pitchFamily="34" charset="0"/>
                <a:cs typeface="Verdana" panose="020B0604030504040204" pitchFamily="34" charset="0"/>
              </a:rPr>
              <a:t>")  </a:t>
            </a:r>
          </a:p>
          <a:p>
            <a:pPr marL="0" indent="0">
              <a:buNone/>
            </a:pPr>
            <a:r>
              <a:rPr lang="en-GB"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GB" sz="31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GB" sz="3100" b="1" dirty="0" smtClean="0">
                <a:solidFill>
                  <a:srgbClr val="FF0000"/>
                </a:solidFill>
                <a:latin typeface="Verdana" panose="020B0604030504040204" pitchFamily="34" charset="0"/>
                <a:ea typeface="Verdana" panose="020B0604030504040204" pitchFamily="34" charset="0"/>
                <a:cs typeface="Verdana" panose="020B0604030504040204" pitchFamily="34" charset="0"/>
              </a:rPr>
              <a:t>if </a:t>
            </a:r>
            <a:r>
              <a:rPr lang="en-GB" sz="3100" b="1" dirty="0">
                <a:solidFill>
                  <a:srgbClr val="FF0000"/>
                </a:solidFill>
                <a:latin typeface="Verdana" panose="020B0604030504040204" pitchFamily="34" charset="0"/>
                <a:ea typeface="Verdana" panose="020B0604030504040204" pitchFamily="34" charset="0"/>
                <a:cs typeface="Verdana" panose="020B0604030504040204" pitchFamily="34" charset="0"/>
              </a:rPr>
              <a:t>(Run_3D_Vis){</a:t>
            </a:r>
          </a:p>
          <a:p>
            <a:pPr marL="0" indent="0">
              <a:buNone/>
            </a:pPr>
            <a:r>
              <a:rPr lang="en-GB" sz="31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GB" sz="3100" b="1" dirty="0" err="1">
                <a:solidFill>
                  <a:srgbClr val="FF0000"/>
                </a:solidFill>
                <a:latin typeface="Verdana" panose="020B0604030504040204" pitchFamily="34" charset="0"/>
                <a:ea typeface="Verdana" panose="020B0604030504040204" pitchFamily="34" charset="0"/>
                <a:cs typeface="Verdana" panose="020B0604030504040204" pitchFamily="34" charset="0"/>
              </a:rPr>
              <a:t>tmp</a:t>
            </a:r>
            <a:r>
              <a:rPr lang="en-GB" sz="3100" b="1" dirty="0">
                <a:solidFill>
                  <a:srgbClr val="FF0000"/>
                </a:solidFill>
                <a:latin typeface="Verdana" panose="020B0604030504040204" pitchFamily="34" charset="0"/>
                <a:ea typeface="Verdana" panose="020B0604030504040204" pitchFamily="34" charset="0"/>
                <a:cs typeface="Verdana" panose="020B0604030504040204" pitchFamily="34" charset="0"/>
              </a:rPr>
              <a:t> &lt;- Make_3D_Plot.UI(</a:t>
            </a:r>
            <a:r>
              <a:rPr lang="en-GB" sz="3100" b="1" dirty="0" err="1">
                <a:solidFill>
                  <a:srgbClr val="FF0000"/>
                </a:solidFill>
                <a:latin typeface="Verdana" panose="020B0604030504040204" pitchFamily="34" charset="0"/>
                <a:ea typeface="Verdana" panose="020B0604030504040204" pitchFamily="34" charset="0"/>
                <a:cs typeface="Verdana" panose="020B0604030504040204" pitchFamily="34" charset="0"/>
              </a:rPr>
              <a:t>DeathRates</a:t>
            </a:r>
            <a:r>
              <a:rPr lang="en-GB" sz="3100" b="1" dirty="0">
                <a:solidFill>
                  <a:srgbClr val="FF0000"/>
                </a:solidFill>
                <a:latin typeface="Verdana" panose="020B0604030504040204" pitchFamily="34" charset="0"/>
                <a:ea typeface="Verdana" panose="020B0604030504040204" pitchFamily="34" charset="0"/>
                <a:cs typeface="Verdana" panose="020B0604030504040204" pitchFamily="34" charset="0"/>
              </a:rPr>
              <a:t>)</a:t>
            </a:r>
          </a:p>
          <a:p>
            <a:pPr marL="0" indent="0">
              <a:buNone/>
            </a:pPr>
            <a:r>
              <a:rPr lang="en-GB" sz="3100" b="1" dirty="0">
                <a:solidFill>
                  <a:srgbClr val="FF0000"/>
                </a:solidFill>
                <a:latin typeface="Verdana" panose="020B0604030504040204" pitchFamily="34" charset="0"/>
                <a:ea typeface="Verdana" panose="020B0604030504040204" pitchFamily="34" charset="0"/>
                <a:cs typeface="Verdana" panose="020B0604030504040204" pitchFamily="34" charset="0"/>
              </a:rPr>
              <a:t>}</a:t>
            </a:r>
          </a:p>
        </p:txBody>
      </p:sp>
      <p:sp>
        <p:nvSpPr>
          <p:cNvPr id="5" name="Right Brace 4"/>
          <p:cNvSpPr/>
          <p:nvPr/>
        </p:nvSpPr>
        <p:spPr>
          <a:xfrm>
            <a:off x="1907704" y="1916832"/>
            <a:ext cx="2160240" cy="1656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4499992" y="2421758"/>
            <a:ext cx="4261872" cy="646331"/>
          </a:xfrm>
          <a:prstGeom prst="rect">
            <a:avLst/>
          </a:prstGeom>
          <a:noFill/>
        </p:spPr>
        <p:txBody>
          <a:bodyPr wrap="none" rtlCol="0">
            <a:spAutoFit/>
          </a:bodyPr>
          <a:lstStyle/>
          <a:p>
            <a:r>
              <a:rPr lang="en-GB" i="1" dirty="0" smtClean="0">
                <a:solidFill>
                  <a:srgbClr val="0070C0"/>
                </a:solidFill>
              </a:rPr>
              <a:t>Load packages </a:t>
            </a:r>
            <a:br>
              <a:rPr lang="en-GB" i="1" dirty="0" smtClean="0">
                <a:solidFill>
                  <a:srgbClr val="0070C0"/>
                </a:solidFill>
              </a:rPr>
            </a:br>
            <a:r>
              <a:rPr lang="en-GB" i="1" dirty="0" smtClean="0">
                <a:solidFill>
                  <a:srgbClr val="0070C0"/>
                </a:solidFill>
              </a:rPr>
              <a:t>(Will need to use </a:t>
            </a:r>
            <a:r>
              <a:rPr lang="en-GB" i="1" dirty="0" err="1" smtClean="0">
                <a:solidFill>
                  <a:srgbClr val="0070C0"/>
                </a:solidFill>
              </a:rPr>
              <a:t>install.packages</a:t>
            </a:r>
            <a:r>
              <a:rPr lang="en-GB" i="1" dirty="0" smtClean="0">
                <a:solidFill>
                  <a:srgbClr val="0070C0"/>
                </a:solidFill>
              </a:rPr>
              <a:t> first time)</a:t>
            </a:r>
            <a:endParaRPr lang="en-GB" i="1" dirty="0">
              <a:solidFill>
                <a:srgbClr val="0070C0"/>
              </a:solidFill>
            </a:endParaRPr>
          </a:p>
        </p:txBody>
      </p:sp>
      <p:sp>
        <p:nvSpPr>
          <p:cNvPr id="8" name="Right Brace 7"/>
          <p:cNvSpPr/>
          <p:nvPr/>
        </p:nvSpPr>
        <p:spPr>
          <a:xfrm>
            <a:off x="2627784" y="3717032"/>
            <a:ext cx="1440160" cy="5015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4499992" y="3644650"/>
            <a:ext cx="2670346" cy="646331"/>
          </a:xfrm>
          <a:prstGeom prst="rect">
            <a:avLst/>
          </a:prstGeom>
          <a:noFill/>
        </p:spPr>
        <p:txBody>
          <a:bodyPr wrap="none" rtlCol="0">
            <a:spAutoFit/>
          </a:bodyPr>
          <a:lstStyle/>
          <a:p>
            <a:r>
              <a:rPr lang="en-GB" i="1" dirty="0" smtClean="0">
                <a:solidFill>
                  <a:srgbClr val="0070C0"/>
                </a:solidFill>
              </a:rPr>
              <a:t>Flags </a:t>
            </a:r>
          </a:p>
          <a:p>
            <a:r>
              <a:rPr lang="en-GB" i="1" dirty="0" smtClean="0">
                <a:solidFill>
                  <a:srgbClr val="0070C0"/>
                </a:solidFill>
              </a:rPr>
              <a:t>(Change to TRUE or FALSE)</a:t>
            </a:r>
            <a:endParaRPr lang="en-GB" i="1" dirty="0">
              <a:solidFill>
                <a:srgbClr val="0070C0"/>
              </a:solidFill>
            </a:endParaRPr>
          </a:p>
        </p:txBody>
      </p:sp>
      <p:sp>
        <p:nvSpPr>
          <p:cNvPr id="10" name="Right Brace 9"/>
          <p:cNvSpPr/>
          <p:nvPr/>
        </p:nvSpPr>
        <p:spPr>
          <a:xfrm>
            <a:off x="3311860" y="4362618"/>
            <a:ext cx="756084" cy="3625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4499992" y="4355812"/>
            <a:ext cx="2199898" cy="369332"/>
          </a:xfrm>
          <a:prstGeom prst="rect">
            <a:avLst/>
          </a:prstGeom>
          <a:noFill/>
        </p:spPr>
        <p:txBody>
          <a:bodyPr wrap="none" rtlCol="0">
            <a:spAutoFit/>
          </a:bodyPr>
          <a:lstStyle/>
          <a:p>
            <a:r>
              <a:rPr lang="en-GB" i="1" dirty="0" smtClean="0">
                <a:solidFill>
                  <a:srgbClr val="0070C0"/>
                </a:solidFill>
              </a:rPr>
              <a:t>Unconditional scripts </a:t>
            </a:r>
          </a:p>
        </p:txBody>
      </p:sp>
      <p:sp>
        <p:nvSpPr>
          <p:cNvPr id="12" name="TextBox 11"/>
          <p:cNvSpPr txBox="1"/>
          <p:nvPr/>
        </p:nvSpPr>
        <p:spPr>
          <a:xfrm>
            <a:off x="4652392" y="5013176"/>
            <a:ext cx="2199898" cy="369332"/>
          </a:xfrm>
          <a:prstGeom prst="rect">
            <a:avLst/>
          </a:prstGeom>
          <a:noFill/>
        </p:spPr>
        <p:txBody>
          <a:bodyPr wrap="none" rtlCol="0">
            <a:spAutoFit/>
          </a:bodyPr>
          <a:lstStyle/>
          <a:p>
            <a:r>
              <a:rPr lang="en-GB" i="1" dirty="0" smtClean="0">
                <a:solidFill>
                  <a:srgbClr val="0070C0"/>
                </a:solidFill>
              </a:rPr>
              <a:t>Unconditional scripts </a:t>
            </a:r>
          </a:p>
        </p:txBody>
      </p:sp>
      <p:sp>
        <p:nvSpPr>
          <p:cNvPr id="13" name="Right Brace 12"/>
          <p:cNvSpPr/>
          <p:nvPr/>
        </p:nvSpPr>
        <p:spPr>
          <a:xfrm>
            <a:off x="3358158" y="5013176"/>
            <a:ext cx="756084" cy="50405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ight Brace 13"/>
          <p:cNvSpPr/>
          <p:nvPr/>
        </p:nvSpPr>
        <p:spPr>
          <a:xfrm>
            <a:off x="1907704" y="1547734"/>
            <a:ext cx="2160240" cy="258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p:cNvSpPr txBox="1"/>
          <p:nvPr/>
        </p:nvSpPr>
        <p:spPr>
          <a:xfrm>
            <a:off x="4499992" y="1436423"/>
            <a:ext cx="1715150" cy="369332"/>
          </a:xfrm>
          <a:prstGeom prst="rect">
            <a:avLst/>
          </a:prstGeom>
          <a:noFill/>
        </p:spPr>
        <p:txBody>
          <a:bodyPr wrap="none" rtlCol="0">
            <a:spAutoFit/>
          </a:bodyPr>
          <a:lstStyle/>
          <a:p>
            <a:r>
              <a:rPr lang="en-GB" i="1" dirty="0" smtClean="0">
                <a:solidFill>
                  <a:srgbClr val="0070C0"/>
                </a:solidFill>
              </a:rPr>
              <a:t>Clear workspace</a:t>
            </a:r>
            <a:endParaRPr lang="en-GB" i="1" dirty="0">
              <a:solidFill>
                <a:srgbClr val="0070C0"/>
              </a:solidFill>
            </a:endParaRPr>
          </a:p>
        </p:txBody>
      </p:sp>
      <p:sp>
        <p:nvSpPr>
          <p:cNvPr id="16" name="Right Brace 15"/>
          <p:cNvSpPr/>
          <p:nvPr/>
        </p:nvSpPr>
        <p:spPr>
          <a:xfrm>
            <a:off x="3419872" y="5589240"/>
            <a:ext cx="756084" cy="4320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p:cNvSpPr txBox="1"/>
          <p:nvPr/>
        </p:nvSpPr>
        <p:spPr>
          <a:xfrm>
            <a:off x="4687514" y="5589240"/>
            <a:ext cx="2549609" cy="369332"/>
          </a:xfrm>
          <a:prstGeom prst="rect">
            <a:avLst/>
          </a:prstGeom>
          <a:noFill/>
        </p:spPr>
        <p:txBody>
          <a:bodyPr wrap="none" rtlCol="0">
            <a:spAutoFit/>
          </a:bodyPr>
          <a:lstStyle/>
          <a:p>
            <a:r>
              <a:rPr lang="en-GB" b="1" i="1" dirty="0" smtClean="0">
                <a:solidFill>
                  <a:srgbClr val="FF0000"/>
                </a:solidFill>
              </a:rPr>
              <a:t>WARNING: Experimental</a:t>
            </a:r>
          </a:p>
        </p:txBody>
      </p:sp>
    </p:spTree>
    <p:extLst>
      <p:ext uri="{BB962C8B-B14F-4D97-AF65-F5344CB8AC3E}">
        <p14:creationId xmlns:p14="http://schemas.microsoft.com/office/powerpoint/2010/main" val="2436677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smtClean="0"/>
          </a:p>
          <a:p>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lgn="r">
              <a:buNone/>
            </a:pPr>
            <a:r>
              <a:rPr lang="en-GB" i="1" dirty="0" smtClean="0"/>
              <a:t>fin</a:t>
            </a:r>
            <a:endParaRPr lang="en-GB" i="1" dirty="0"/>
          </a:p>
        </p:txBody>
      </p:sp>
    </p:spTree>
    <p:extLst>
      <p:ext uri="{BB962C8B-B14F-4D97-AF65-F5344CB8AC3E}">
        <p14:creationId xmlns:p14="http://schemas.microsoft.com/office/powerpoint/2010/main" val="2991079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Hadley Wickham &amp; ggplot2</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One of the problems with R comes out of one of its advantages:</a:t>
            </a:r>
          </a:p>
          <a:p>
            <a:pPr lvl="1"/>
            <a:r>
              <a:rPr lang="en-GB" dirty="0" smtClean="0"/>
              <a:t>Open source means many packages;</a:t>
            </a:r>
          </a:p>
          <a:p>
            <a:pPr lvl="1"/>
            <a:r>
              <a:rPr lang="en-GB" dirty="0" smtClean="0"/>
              <a:t>But many packages means many contributors;</a:t>
            </a:r>
          </a:p>
          <a:p>
            <a:pPr lvl="1"/>
            <a:r>
              <a:rPr lang="en-GB" dirty="0" smtClean="0"/>
              <a:t>Many contributors means many different standards and approaches</a:t>
            </a:r>
          </a:p>
          <a:p>
            <a:pPr lvl="1"/>
            <a:r>
              <a:rPr lang="en-GB" dirty="0" smtClean="0"/>
              <a:t>Inconsistency, redundancy, reinvention</a:t>
            </a:r>
          </a:p>
          <a:p>
            <a:pPr lvl="1"/>
            <a:endParaRPr lang="en-GB" dirty="0" smtClean="0"/>
          </a:p>
          <a:p>
            <a:r>
              <a:rPr lang="en-GB" dirty="0" smtClean="0"/>
              <a:t>Hadley Wickham</a:t>
            </a:r>
          </a:p>
          <a:p>
            <a:pPr lvl="1"/>
            <a:r>
              <a:rPr lang="en-GB" dirty="0" smtClean="0"/>
              <a:t>Has developed a wide range of packages for R for helping to work with and explore data</a:t>
            </a:r>
          </a:p>
          <a:p>
            <a:pPr lvl="1"/>
            <a:r>
              <a:rPr lang="en-GB" dirty="0" smtClean="0"/>
              <a:t>These grew out of his PhD thesis. </a:t>
            </a:r>
          </a:p>
          <a:p>
            <a:pPr lvl="1"/>
            <a:r>
              <a:rPr lang="en-GB" dirty="0">
                <a:hlinkClick r:id="rId2"/>
              </a:rPr>
              <a:t>http://www.cs.uic.edu/~</a:t>
            </a:r>
            <a:r>
              <a:rPr lang="en-GB" dirty="0" smtClean="0">
                <a:hlinkClick r:id="rId2"/>
              </a:rPr>
              <a:t>wilkinson/nViZn/nvizn.html</a:t>
            </a:r>
            <a:endParaRPr lang="en-GB" dirty="0" smtClean="0"/>
          </a:p>
          <a:p>
            <a:pPr lvl="1"/>
            <a:r>
              <a:rPr lang="en-GB" dirty="0" smtClean="0"/>
              <a:t>Perhaps because of this packages by Wickham tend to have much more of a sense of cohesiveness than most packages. They each work well with each other and have complementary roles in the process of helping researchers gain insight from data. </a:t>
            </a:r>
          </a:p>
          <a:p>
            <a:pPr lvl="1"/>
            <a:endParaRPr lang="en-GB" dirty="0" smtClean="0"/>
          </a:p>
          <a:p>
            <a:r>
              <a:rPr lang="en-GB" dirty="0" smtClean="0"/>
              <a:t>ggplot2 is the main package Wickham has developed for the visual exploration of data. It is based on Wilkinson’s grammar of graphics ‘philosophy’, but involves a number of different features and uses some slightly different terminology</a:t>
            </a:r>
            <a:endParaRPr lang="en-GB" dirty="0"/>
          </a:p>
        </p:txBody>
      </p:sp>
    </p:spTree>
    <p:extLst>
      <p:ext uri="{BB962C8B-B14F-4D97-AF65-F5344CB8AC3E}">
        <p14:creationId xmlns:p14="http://schemas.microsoft.com/office/powerpoint/2010/main" val="38015248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 Practical</a:t>
            </a:r>
            <a:endParaRPr lang="en-GB" dirty="0"/>
          </a:p>
        </p:txBody>
      </p:sp>
      <p:sp>
        <p:nvSpPr>
          <p:cNvPr id="3" name="Content Placeholder 2"/>
          <p:cNvSpPr>
            <a:spLocks noGrp="1"/>
          </p:cNvSpPr>
          <p:nvPr>
            <p:ph idx="1"/>
          </p:nvPr>
        </p:nvSpPr>
        <p:spPr/>
        <p:txBody>
          <a:bodyPr>
            <a:normAutofit fontScale="77500" lnSpcReduction="20000"/>
          </a:bodyPr>
          <a:lstStyle/>
          <a:p>
            <a:r>
              <a:rPr lang="en-GB" b="1" dirty="0" smtClean="0"/>
              <a:t>Option A</a:t>
            </a:r>
          </a:p>
          <a:p>
            <a:pPr lvl="1"/>
            <a:r>
              <a:rPr lang="en-GB" dirty="0" smtClean="0"/>
              <a:t>Go to the </a:t>
            </a:r>
            <a:r>
              <a:rPr lang="en-GB" dirty="0" err="1" smtClean="0"/>
              <a:t>RunMyCode</a:t>
            </a:r>
            <a:r>
              <a:rPr lang="en-GB" dirty="0" smtClean="0"/>
              <a:t> link provided earlier, and run my code; explore the code and how the data and figures are generated; create your own variations of these image</a:t>
            </a:r>
          </a:p>
          <a:p>
            <a:pPr lvl="1"/>
            <a:endParaRPr lang="en-GB" dirty="0" smtClean="0"/>
          </a:p>
          <a:p>
            <a:r>
              <a:rPr lang="en-GB" b="1" dirty="0" smtClean="0"/>
              <a:t>Option B</a:t>
            </a:r>
          </a:p>
          <a:p>
            <a:pPr lvl="1"/>
            <a:r>
              <a:rPr lang="en-GB" dirty="0" smtClean="0"/>
              <a:t>Continue working with and exploring ggplot2; either by starting afresh with a new dataset and project, or by further developing and refining the morning’s project</a:t>
            </a:r>
          </a:p>
          <a:p>
            <a:endParaRPr lang="en-GB" dirty="0"/>
          </a:p>
          <a:p>
            <a:r>
              <a:rPr lang="en-GB" i="1" dirty="0" smtClean="0"/>
              <a:t>I won’t be offended if most people go for Option B. This is your decision about how best to use your time. </a:t>
            </a:r>
            <a:endParaRPr lang="en-GB" i="1" dirty="0"/>
          </a:p>
        </p:txBody>
      </p:sp>
    </p:spTree>
    <p:extLst>
      <p:ext uri="{BB962C8B-B14F-4D97-AF65-F5344CB8AC3E}">
        <p14:creationId xmlns:p14="http://schemas.microsoft.com/office/powerpoint/2010/main" val="1526378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Notes on the afternoon’s practical</a:t>
            </a:r>
            <a:endParaRPr lang="en-GB" dirty="0"/>
          </a:p>
        </p:txBody>
      </p:sp>
      <p:sp>
        <p:nvSpPr>
          <p:cNvPr id="3" name="Content Placeholder 2"/>
          <p:cNvSpPr>
            <a:spLocks noGrp="1"/>
          </p:cNvSpPr>
          <p:nvPr>
            <p:ph idx="1"/>
          </p:nvPr>
        </p:nvSpPr>
        <p:spPr/>
        <p:txBody>
          <a:bodyPr numCol="2"/>
          <a:lstStyle/>
          <a:p>
            <a:r>
              <a:rPr lang="en-GB" dirty="0" smtClean="0"/>
              <a:t>[Make notes here]</a:t>
            </a:r>
            <a:endParaRPr lang="en-GB" dirty="0"/>
          </a:p>
        </p:txBody>
      </p:sp>
    </p:spTree>
    <p:extLst>
      <p:ext uri="{BB962C8B-B14F-4D97-AF65-F5344CB8AC3E}">
        <p14:creationId xmlns:p14="http://schemas.microsoft.com/office/powerpoint/2010/main" val="1588435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Summing up</a:t>
            </a:r>
            <a:endParaRPr lang="en-GB" dirty="0"/>
          </a:p>
        </p:txBody>
      </p:sp>
      <p:sp>
        <p:nvSpPr>
          <p:cNvPr id="3" name="Content Placeholder 2"/>
          <p:cNvSpPr>
            <a:spLocks noGrp="1"/>
          </p:cNvSpPr>
          <p:nvPr>
            <p:ph idx="1"/>
          </p:nvPr>
        </p:nvSpPr>
        <p:spPr/>
        <p:txBody>
          <a:bodyPr numCol="2">
            <a:normAutofit fontScale="85000" lnSpcReduction="20000"/>
          </a:bodyPr>
          <a:lstStyle/>
          <a:p>
            <a:r>
              <a:rPr lang="en-GB" dirty="0" smtClean="0"/>
              <a:t>A workshop of two days</a:t>
            </a:r>
          </a:p>
          <a:p>
            <a:r>
              <a:rPr lang="en-GB" dirty="0" smtClean="0"/>
              <a:t>Two days of two halves</a:t>
            </a:r>
          </a:p>
          <a:p>
            <a:r>
              <a:rPr lang="en-GB" dirty="0" smtClean="0"/>
              <a:t>Yesterday: AM</a:t>
            </a:r>
          </a:p>
          <a:p>
            <a:pPr lvl="1"/>
            <a:r>
              <a:rPr lang="en-GB" dirty="0" smtClean="0"/>
              <a:t>Notes</a:t>
            </a:r>
          </a:p>
          <a:p>
            <a:r>
              <a:rPr lang="en-GB" dirty="0" smtClean="0"/>
              <a:t>Yesterday: PM</a:t>
            </a:r>
          </a:p>
          <a:p>
            <a:pPr lvl="1"/>
            <a:r>
              <a:rPr lang="en-GB" dirty="0" smtClean="0"/>
              <a:t>Notes</a:t>
            </a:r>
          </a:p>
          <a:p>
            <a:r>
              <a:rPr lang="en-GB" dirty="0" smtClean="0"/>
              <a:t>Today: AM</a:t>
            </a:r>
          </a:p>
          <a:p>
            <a:pPr lvl="1"/>
            <a:r>
              <a:rPr lang="en-GB" dirty="0" smtClean="0"/>
              <a:t>Notes</a:t>
            </a:r>
          </a:p>
          <a:p>
            <a:r>
              <a:rPr lang="en-GB" dirty="0" smtClean="0"/>
              <a:t>Today: PM</a:t>
            </a:r>
          </a:p>
          <a:p>
            <a:pPr lvl="1"/>
            <a:r>
              <a:rPr lang="en-GB" dirty="0" smtClean="0"/>
              <a:t>Notes</a:t>
            </a:r>
          </a:p>
          <a:p>
            <a:r>
              <a:rPr lang="en-GB" dirty="0" smtClean="0"/>
              <a:t>Ideas for next steps</a:t>
            </a:r>
          </a:p>
          <a:p>
            <a:pPr lvl="1"/>
            <a:r>
              <a:rPr lang="en-GB" dirty="0" smtClean="0"/>
              <a:t>Graphical theory</a:t>
            </a:r>
          </a:p>
          <a:p>
            <a:pPr lvl="1"/>
            <a:r>
              <a:rPr lang="en-GB" dirty="0" smtClean="0"/>
              <a:t>R</a:t>
            </a:r>
          </a:p>
          <a:p>
            <a:pPr lvl="1"/>
            <a:r>
              <a:rPr lang="en-GB" dirty="0" smtClean="0"/>
              <a:t>ggplot2</a:t>
            </a:r>
          </a:p>
          <a:p>
            <a:pPr lvl="1"/>
            <a:r>
              <a:rPr lang="en-GB" dirty="0" smtClean="0"/>
              <a:t>lattice</a:t>
            </a:r>
          </a:p>
          <a:p>
            <a:pPr lvl="1"/>
            <a:r>
              <a:rPr lang="en-GB" dirty="0" smtClean="0"/>
              <a:t>Collaborative working: any partnerships formed today?</a:t>
            </a:r>
          </a:p>
          <a:p>
            <a:r>
              <a:rPr lang="en-GB" dirty="0" smtClean="0"/>
              <a:t>Any final suggestions/Ideas?</a:t>
            </a:r>
          </a:p>
          <a:p>
            <a:pPr lvl="1"/>
            <a:r>
              <a:rPr lang="en-GB" dirty="0" smtClean="0"/>
              <a:t>Notes</a:t>
            </a:r>
          </a:p>
          <a:p>
            <a:pPr lvl="1"/>
            <a:endParaRPr lang="en-GB" dirty="0" smtClean="0"/>
          </a:p>
          <a:p>
            <a:endParaRPr lang="en-GB" dirty="0"/>
          </a:p>
        </p:txBody>
      </p:sp>
    </p:spTree>
    <p:extLst>
      <p:ext uri="{BB962C8B-B14F-4D97-AF65-F5344CB8AC3E}">
        <p14:creationId xmlns:p14="http://schemas.microsoft.com/office/powerpoint/2010/main" val="1026873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Finally…</a:t>
            </a:r>
            <a:endParaRPr lang="en-GB" dirty="0"/>
          </a:p>
        </p:txBody>
      </p:sp>
      <p:sp>
        <p:nvSpPr>
          <p:cNvPr id="3" name="Content Placeholder 2"/>
          <p:cNvSpPr>
            <a:spLocks noGrp="1"/>
          </p:cNvSpPr>
          <p:nvPr>
            <p:ph idx="1"/>
          </p:nvPr>
        </p:nvSpPr>
        <p:spPr/>
        <p:txBody>
          <a:bodyPr/>
          <a:lstStyle/>
          <a:p>
            <a:r>
              <a:rPr lang="en-GB" sz="6000" dirty="0" smtClean="0"/>
              <a:t>Thank you</a:t>
            </a:r>
            <a:r>
              <a:rPr lang="en-GB" dirty="0" smtClean="0"/>
              <a:t> for attending! I hope you found the workshop both informative and enjoyable.</a:t>
            </a:r>
          </a:p>
          <a:p>
            <a:endParaRPr lang="en-GB" dirty="0"/>
          </a:p>
          <a:p>
            <a:endParaRPr lang="en-GB" dirty="0" smtClean="0"/>
          </a:p>
          <a:p>
            <a:r>
              <a:rPr lang="en-GB" dirty="0" smtClean="0"/>
              <a:t>Feel free to contact me:</a:t>
            </a:r>
          </a:p>
          <a:p>
            <a:pPr lvl="1"/>
            <a:r>
              <a:rPr lang="en-GB" dirty="0" smtClean="0">
                <a:hlinkClick r:id="rId2"/>
              </a:rPr>
              <a:t>Jonathan.minton@glasgow.ac.uk</a:t>
            </a:r>
            <a:r>
              <a:rPr lang="en-GB" dirty="0" smtClean="0"/>
              <a:t> </a:t>
            </a:r>
          </a:p>
          <a:p>
            <a:endParaRPr lang="en-GB" dirty="0"/>
          </a:p>
        </p:txBody>
      </p:sp>
    </p:spTree>
    <p:extLst>
      <p:ext uri="{BB962C8B-B14F-4D97-AF65-F5344CB8AC3E}">
        <p14:creationId xmlns:p14="http://schemas.microsoft.com/office/powerpoint/2010/main" val="1854822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ggplot2</a:t>
            </a:r>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Uses a ‘Lego’ philosophy…</a:t>
            </a:r>
          </a:p>
          <a:p>
            <a:r>
              <a:rPr lang="en-GB" dirty="0" smtClean="0"/>
              <a:t>Data visualisations in ggplot2 are built up, piece by piece, using the ‘+’ symbol</a:t>
            </a:r>
            <a:r>
              <a:rPr lang="en-GB" dirty="0" smtClean="0"/>
              <a:t>.</a:t>
            </a:r>
          </a:p>
          <a:p>
            <a:pPr lvl="1"/>
            <a:r>
              <a:rPr lang="en-GB" dirty="0" smtClean="0"/>
              <a:t>(Technically, this is an example of ‘operator overloading’)</a:t>
            </a:r>
            <a:endParaRPr lang="en-GB" dirty="0" smtClean="0"/>
          </a:p>
          <a:p>
            <a:endParaRPr lang="en-GB" dirty="0" smtClean="0"/>
          </a:p>
          <a:p>
            <a:r>
              <a:rPr lang="en-GB" dirty="0" smtClean="0"/>
              <a:t>At a minimum, the user needs to specify</a:t>
            </a:r>
          </a:p>
          <a:p>
            <a:pPr lvl="1"/>
            <a:r>
              <a:rPr lang="en-GB" dirty="0" smtClean="0"/>
              <a:t>The dataset</a:t>
            </a:r>
          </a:p>
          <a:p>
            <a:pPr lvl="1"/>
            <a:r>
              <a:rPr lang="en-GB" dirty="0" smtClean="0"/>
              <a:t>The </a:t>
            </a:r>
            <a:r>
              <a:rPr lang="en-GB" b="1" u="sng" dirty="0" smtClean="0"/>
              <a:t>aes</a:t>
            </a:r>
            <a:r>
              <a:rPr lang="en-GB" dirty="0" smtClean="0"/>
              <a:t>thetics: mapping from variables to graphical elements)</a:t>
            </a:r>
          </a:p>
          <a:p>
            <a:pPr lvl="1"/>
            <a:r>
              <a:rPr lang="en-GB" dirty="0" smtClean="0"/>
              <a:t>The </a:t>
            </a:r>
            <a:r>
              <a:rPr lang="en-GB" b="1" u="sng" dirty="0" smtClean="0"/>
              <a:t>geom</a:t>
            </a:r>
            <a:r>
              <a:rPr lang="en-GB" dirty="0" smtClean="0"/>
              <a:t>etrics: the associations between graphical elements</a:t>
            </a:r>
          </a:p>
          <a:p>
            <a:endParaRPr lang="en-GB" dirty="0" smtClean="0"/>
          </a:p>
          <a:p>
            <a:r>
              <a:rPr lang="en-GB" dirty="0" smtClean="0"/>
              <a:t>Additionally, the user can specify:</a:t>
            </a:r>
          </a:p>
          <a:p>
            <a:pPr lvl="1"/>
            <a:r>
              <a:rPr lang="en-GB" dirty="0" smtClean="0"/>
              <a:t>Data transformations</a:t>
            </a:r>
          </a:p>
          <a:p>
            <a:pPr lvl="1"/>
            <a:r>
              <a:rPr lang="en-GB" dirty="0" smtClean="0"/>
              <a:t>Coordinate systems</a:t>
            </a:r>
          </a:p>
          <a:p>
            <a:pPr lvl="1"/>
            <a:r>
              <a:rPr lang="en-GB" dirty="0" smtClean="0"/>
              <a:t>Support layer elements</a:t>
            </a:r>
          </a:p>
          <a:p>
            <a:pPr lvl="1"/>
            <a:r>
              <a:rPr lang="en-GB" dirty="0" smtClean="0"/>
              <a:t>Facets </a:t>
            </a:r>
          </a:p>
          <a:p>
            <a:pPr lvl="1"/>
            <a:endParaRPr lang="en-GB" dirty="0"/>
          </a:p>
        </p:txBody>
      </p:sp>
    </p:spTree>
    <p:extLst>
      <p:ext uri="{BB962C8B-B14F-4D97-AF65-F5344CB8AC3E}">
        <p14:creationId xmlns:p14="http://schemas.microsoft.com/office/powerpoint/2010/main" val="16437113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Description in Hadley’s words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A plot is made up of multiple layers</a:t>
            </a:r>
          </a:p>
          <a:p>
            <a:endParaRPr lang="en-GB" dirty="0" smtClean="0"/>
          </a:p>
          <a:p>
            <a:r>
              <a:rPr lang="en-GB" dirty="0" smtClean="0"/>
              <a:t>A layer consists of: </a:t>
            </a:r>
          </a:p>
          <a:p>
            <a:pPr lvl="1"/>
            <a:r>
              <a:rPr lang="en-GB" dirty="0" smtClean="0"/>
              <a:t>data; </a:t>
            </a:r>
          </a:p>
          <a:p>
            <a:pPr lvl="1"/>
            <a:r>
              <a:rPr lang="en-GB" dirty="0" smtClean="0"/>
              <a:t>a set of </a:t>
            </a:r>
            <a:r>
              <a:rPr lang="en-GB" u="sng" dirty="0" smtClean="0"/>
              <a:t>mappings</a:t>
            </a:r>
            <a:r>
              <a:rPr lang="en-GB" dirty="0" smtClean="0"/>
              <a:t> between variables and </a:t>
            </a:r>
            <a:r>
              <a:rPr lang="en-GB" u="sng" dirty="0" smtClean="0"/>
              <a:t>aes</a:t>
            </a:r>
            <a:r>
              <a:rPr lang="en-GB" dirty="0" smtClean="0"/>
              <a:t>thetics;</a:t>
            </a:r>
          </a:p>
          <a:p>
            <a:pPr lvl="1"/>
            <a:r>
              <a:rPr lang="en-GB" dirty="0" smtClean="0"/>
              <a:t>A </a:t>
            </a:r>
            <a:r>
              <a:rPr lang="en-GB" u="sng" dirty="0" smtClean="0"/>
              <a:t>geom</a:t>
            </a:r>
            <a:r>
              <a:rPr lang="en-GB" dirty="0" smtClean="0"/>
              <a:t>etric object; and </a:t>
            </a:r>
          </a:p>
          <a:p>
            <a:pPr lvl="1"/>
            <a:r>
              <a:rPr lang="en-GB" dirty="0" smtClean="0"/>
              <a:t>A statistical transformation</a:t>
            </a:r>
          </a:p>
          <a:p>
            <a:endParaRPr lang="en-GB" dirty="0" smtClean="0"/>
          </a:p>
          <a:p>
            <a:pPr marL="0" indent="0">
              <a:buNone/>
            </a:pPr>
            <a:r>
              <a:rPr lang="en-GB" dirty="0" smtClean="0"/>
              <a:t>Source</a:t>
            </a:r>
            <a:r>
              <a:rPr lang="en-GB" dirty="0"/>
              <a:t>: </a:t>
            </a:r>
            <a:r>
              <a:rPr lang="en-GB" dirty="0">
                <a:hlinkClick r:id="rId2"/>
              </a:rPr>
              <a:t>https://</a:t>
            </a:r>
            <a:r>
              <a:rPr lang="en-GB" dirty="0" smtClean="0">
                <a:hlinkClick r:id="rId2"/>
              </a:rPr>
              <a:t>www.youtube.com/watch?v=RHu5vgBZ1yQ</a:t>
            </a:r>
            <a:r>
              <a:rPr lang="en-GB" dirty="0" smtClean="0"/>
              <a:t> </a:t>
            </a:r>
          </a:p>
          <a:p>
            <a:endParaRPr lang="en-GB" dirty="0"/>
          </a:p>
        </p:txBody>
      </p:sp>
    </p:spTree>
    <p:extLst>
      <p:ext uri="{BB962C8B-B14F-4D97-AF65-F5344CB8AC3E}">
        <p14:creationId xmlns:p14="http://schemas.microsoft.com/office/powerpoint/2010/main" val="379309612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869</TotalTime>
  <Words>2897</Words>
  <Application>Microsoft Office PowerPoint</Application>
  <PresentationFormat>On-screen Show (4:3)</PresentationFormat>
  <Paragraphs>507</Paragraphs>
  <Slides>73</Slides>
  <Notes>0</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Default Design</vt:lpstr>
      <vt:lpstr>An Introduction to Data Visualisation and Visual Demography in R 22-23 October 2014 Hilton Grosvenor Hotel, Glasgow</vt:lpstr>
      <vt:lpstr>Guiding Principles  and Structure  of this workshop</vt:lpstr>
      <vt:lpstr>Covered today</vt:lpstr>
      <vt:lpstr>But first…</vt:lpstr>
      <vt:lpstr>An introduction to ggplot2</vt:lpstr>
      <vt:lpstr>What is the grammar of graphics?</vt:lpstr>
      <vt:lpstr>Hadley Wickham &amp; ggplot2</vt:lpstr>
      <vt:lpstr>Using ggplot2</vt:lpstr>
      <vt:lpstr>Description in Hadley’s words</vt:lpstr>
      <vt:lpstr>Facets</vt:lpstr>
      <vt:lpstr>Ggplot2:  use within R</vt:lpstr>
      <vt:lpstr>Something else to note</vt:lpstr>
      <vt:lpstr>The practical: Play with ggplot2</vt:lpstr>
      <vt:lpstr>ggplot2: The stairs or the escalator?</vt:lpstr>
      <vt:lpstr>Getting data</vt:lpstr>
      <vt:lpstr>Suggested phases</vt:lpstr>
      <vt:lpstr>Phase One</vt:lpstr>
      <vt:lpstr>Phase One</vt:lpstr>
      <vt:lpstr>Phase Two</vt:lpstr>
      <vt:lpstr>Phase Three</vt:lpstr>
      <vt:lpstr>Phase Four</vt:lpstr>
      <vt:lpstr>Summary</vt:lpstr>
      <vt:lpstr>Next steps</vt:lpstr>
      <vt:lpstr>After lunch</vt:lpstr>
      <vt:lpstr>Demographic Scars &amp; Demographic Futures</vt:lpstr>
      <vt:lpstr>Presentation Structure</vt:lpstr>
      <vt:lpstr>1) Origins of the research</vt:lpstr>
      <vt:lpstr>1) Origins of the research Reasons for  data visualisations  of demographic data</vt:lpstr>
      <vt:lpstr>1) Origins of the research</vt:lpstr>
      <vt:lpstr>2) Coplots</vt:lpstr>
      <vt:lpstr>2) Coplots</vt:lpstr>
      <vt:lpstr>The argument</vt:lpstr>
      <vt:lpstr>2) Conditional co-plots</vt:lpstr>
      <vt:lpstr>2) Conditional Coplots</vt:lpstr>
      <vt:lpstr>2) Further thoughts</vt:lpstr>
      <vt:lpstr>3) Dead Parrots</vt:lpstr>
      <vt:lpstr>3) Demography: The three mortality effects</vt:lpstr>
      <vt:lpstr>3) Demography: Areas of  substantive importance</vt:lpstr>
      <vt:lpstr>4) Statistics &amp; Data Visualisation</vt:lpstr>
      <vt:lpstr>4) The Lexis Surface</vt:lpstr>
      <vt:lpstr>4) The Data Source</vt:lpstr>
      <vt:lpstr>4) The Method: Contour plots</vt:lpstr>
      <vt:lpstr>4) Question: Why not a bitmap?</vt:lpstr>
      <vt:lpstr>4) Answer: Because of this.</vt:lpstr>
      <vt:lpstr>PowerPoint Presentation</vt:lpstr>
      <vt:lpstr>Age</vt:lpstr>
      <vt:lpstr>Period</vt:lpstr>
      <vt:lpstr>Cohort</vt:lpstr>
      <vt:lpstr>Natural Experiments</vt:lpstr>
      <vt:lpstr>Trends: Following a Contour</vt:lpstr>
      <vt:lpstr>Male Mortality &amp; The Collapse of Communism</vt:lpstr>
      <vt:lpstr>The Long Arc of History</vt:lpstr>
      <vt:lpstr>Italian Bathtubs: Unlogged</vt:lpstr>
      <vt:lpstr>Italian Bathtubs: Logged</vt:lpstr>
      <vt:lpstr>More Recent Data: Switching to the Logarithmic Lens</vt:lpstr>
      <vt:lpstr>More Recent Data: Switching to the Logarithmic Lens</vt:lpstr>
      <vt:lpstr>USA: Male &amp; Female Log Mortality</vt:lpstr>
      <vt:lpstr>Unexpected Patterns</vt:lpstr>
      <vt:lpstr>PowerPoint Presentation</vt:lpstr>
      <vt:lpstr>Current Publications</vt:lpstr>
      <vt:lpstr>Further Research Avenues</vt:lpstr>
      <vt:lpstr>RunMyCode &amp; GitHub</vt:lpstr>
      <vt:lpstr>RunMyCode &amp; GitHub</vt:lpstr>
      <vt:lpstr>The code itself</vt:lpstr>
      <vt:lpstr>Structure of Code </vt:lpstr>
      <vt:lpstr>Working with R List Objects</vt:lpstr>
      <vt:lpstr>Producing the contour plots</vt:lpstr>
      <vt:lpstr>Structure of Code: An Experimental Addition </vt:lpstr>
      <vt:lpstr>PowerPoint Presentation</vt:lpstr>
      <vt:lpstr>Final Practical</vt:lpstr>
      <vt:lpstr>Notes on the afternoon’s practical</vt:lpstr>
      <vt:lpstr>Summing up</vt:lpstr>
      <vt:lpstr>Finally…</vt:lpstr>
    </vt:vector>
  </TitlesOfParts>
  <Company>Desktop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adickso5</dc:creator>
  <cp:lastModifiedBy>Jon Minton</cp:lastModifiedBy>
  <cp:revision>59</cp:revision>
  <dcterms:created xsi:type="dcterms:W3CDTF">2009-11-03T14:27:19Z</dcterms:created>
  <dcterms:modified xsi:type="dcterms:W3CDTF">2014-09-12T10:54:20Z</dcterms:modified>
</cp:coreProperties>
</file>